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9c21525f1_2_7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79c21525f1_2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9c2142b1b_2_5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Structural analysis faces significant challenges in accurately predicting both the state of a structure and its material properties across diverse types and conditions. Traditional methods such as </a:t>
            </a:r>
            <a:r>
              <a:rPr b="1" lang="en">
                <a:solidFill>
                  <a:schemeClr val="dk1"/>
                </a:solidFill>
              </a:rPr>
              <a:t>Finite Element Analysis (FEA)</a:t>
            </a:r>
            <a:r>
              <a:rPr lang="en">
                <a:solidFill>
                  <a:schemeClr val="dk1"/>
                </a:solidFill>
              </a:rPr>
              <a:t>, </a:t>
            </a:r>
            <a:r>
              <a:rPr b="1" lang="en">
                <a:solidFill>
                  <a:schemeClr val="dk1"/>
                </a:solidFill>
              </a:rPr>
              <a:t>Analytical Methods</a:t>
            </a:r>
            <a:r>
              <a:rPr lang="en">
                <a:solidFill>
                  <a:schemeClr val="dk1"/>
                </a:solidFill>
              </a:rPr>
              <a:t>, and </a:t>
            </a:r>
            <a:r>
              <a:rPr b="1" lang="en">
                <a:solidFill>
                  <a:schemeClr val="dk1"/>
                </a:solidFill>
              </a:rPr>
              <a:t>Empirical Methods </a:t>
            </a:r>
            <a:r>
              <a:rPr lang="en">
                <a:solidFill>
                  <a:schemeClr val="dk1"/>
                </a:solidFill>
              </a:rPr>
              <a:t>often require extensive retraining and adaptation for each new structural scenario, limiting their efficiency and accuracy. To address these challenges, there is a need for an advanced approach that can seamlessly handle various structural types and loading conditions. This will enhance efficiency, accuracy, and ease of structural health monitoring, contributing to more sustainable and resilient structures.</a:t>
            </a:r>
            <a:endParaRPr/>
          </a:p>
        </p:txBody>
      </p:sp>
      <p:sp>
        <p:nvSpPr>
          <p:cNvPr id="254" name="Google Shape;254;g279c2142b1b_2_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79c2142b1b_1_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79c2142b1b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79c2142b1b_1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79c2142b1b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9c21525f1_2_9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79c21525f1_2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9c21525f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79c21525f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9c2142b1b_1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79c2142b1b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9c2142b1b_1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79c2142b1b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9c21525f1_0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279c21525f1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79c21525f1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79c21525f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9c2142b1b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79c2142b1b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9c21525f1_2_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79c21525f1_2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79c21525f1_2_1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79c21525f1_2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9c21525f1_2_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79c21525f1_2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9c2142b1b_2_1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Structural analysis faces significant challenges in accurately predicting both the state of a structure and its material properties across diverse types and conditions. Traditional methods such as </a:t>
            </a:r>
            <a:r>
              <a:rPr b="1" lang="en">
                <a:solidFill>
                  <a:schemeClr val="dk1"/>
                </a:solidFill>
              </a:rPr>
              <a:t>Finite Element Analysis (FEA)</a:t>
            </a:r>
            <a:r>
              <a:rPr lang="en">
                <a:solidFill>
                  <a:schemeClr val="dk1"/>
                </a:solidFill>
              </a:rPr>
              <a:t>, </a:t>
            </a:r>
            <a:r>
              <a:rPr b="1" lang="en">
                <a:solidFill>
                  <a:schemeClr val="dk1"/>
                </a:solidFill>
              </a:rPr>
              <a:t>Analytical Methods</a:t>
            </a:r>
            <a:r>
              <a:rPr lang="en">
                <a:solidFill>
                  <a:schemeClr val="dk1"/>
                </a:solidFill>
              </a:rPr>
              <a:t>, and </a:t>
            </a:r>
            <a:r>
              <a:rPr b="1" lang="en">
                <a:solidFill>
                  <a:schemeClr val="dk1"/>
                </a:solidFill>
              </a:rPr>
              <a:t>Empirical Methods </a:t>
            </a:r>
            <a:r>
              <a:rPr lang="en">
                <a:solidFill>
                  <a:schemeClr val="dk1"/>
                </a:solidFill>
              </a:rPr>
              <a:t>often require extensive retraining and adaptation for each new structural scenario, limiting their efficiency and accuracy. To address these challenges, there is a need for an advanced approach that can seamlessly handle various structural types and loading conditions. This will enhance efficiency, accuracy, and ease of structural health monitoring, contributing to more sustainable and resilient structures.</a:t>
            </a:r>
            <a:endParaRPr/>
          </a:p>
        </p:txBody>
      </p:sp>
      <p:sp>
        <p:nvSpPr>
          <p:cNvPr id="187" name="Google Shape;187;g279c2142b1b_2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9c2142b1b_2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79c2142b1b_2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9c2142b1b_2_3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279c2142b1b_2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9c2142b1b_2_3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79c2142b1b_2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9c2142b1b_2_4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79c2142b1b_2_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79c2142b1b_2_5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79c2142b1b_2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57" name="Shape 57"/>
        <p:cNvGrpSpPr/>
        <p:nvPr/>
      </p:nvGrpSpPr>
      <p:grpSpPr>
        <a:xfrm>
          <a:off x="0" y="0"/>
          <a:ext cx="0" cy="0"/>
          <a:chOff x="0" y="0"/>
          <a:chExt cx="0" cy="0"/>
        </a:xfrm>
      </p:grpSpPr>
      <p:sp>
        <p:nvSpPr>
          <p:cNvPr id="58" name="Google Shape;58;p14"/>
          <p:cNvSpPr txBox="1"/>
          <p:nvPr/>
        </p:nvSpPr>
        <p:spPr>
          <a:xfrm>
            <a:off x="1142999" y="2667001"/>
            <a:ext cx="6858000" cy="432049"/>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C00000"/>
              </a:buClr>
              <a:buSzPts val="1800"/>
              <a:buFont typeface="Noto Sans Symbols"/>
              <a:buNone/>
            </a:pPr>
            <a:r>
              <a:t/>
            </a:r>
            <a:endParaRPr b="0" i="0" sz="1500" u="none" cap="none" strike="noStrike">
              <a:solidFill>
                <a:schemeClr val="dk1"/>
              </a:solidFill>
              <a:latin typeface="Arial"/>
              <a:ea typeface="Arial"/>
              <a:cs typeface="Arial"/>
              <a:sym typeface="Arial"/>
            </a:endParaRPr>
          </a:p>
        </p:txBody>
      </p:sp>
      <p:sp>
        <p:nvSpPr>
          <p:cNvPr id="59" name="Google Shape;59;p14"/>
          <p:cNvSpPr/>
          <p:nvPr>
            <p:ph type="title"/>
          </p:nvPr>
        </p:nvSpPr>
        <p:spPr>
          <a:xfrm>
            <a:off x="483008" y="584668"/>
            <a:ext cx="8177981" cy="1172951"/>
          </a:xfrm>
          <a:prstGeom prst="roundRect">
            <a:avLst>
              <a:gd fmla="val 16667" name="adj"/>
            </a:avLst>
          </a:prstGeom>
          <a:solidFill>
            <a:schemeClr val="accent1"/>
          </a:solidFill>
          <a:ln>
            <a:noFill/>
          </a:ln>
          <a:effectLst>
            <a:outerShdw blurRad="152400" rotWithShape="0" algn="tl" dir="2700000" dist="177800">
              <a:srgbClr val="000000">
                <a:alpha val="27843"/>
              </a:srgbClr>
            </a:outerShdw>
          </a:effectLst>
        </p:spPr>
        <p:txBody>
          <a:bodyPr anchorCtr="0" anchor="ctr" bIns="34275" lIns="68575" spcFirstLastPara="1" rIns="68575" wrap="square" tIns="205725">
            <a:normAutofit/>
          </a:bodyPr>
          <a:lstStyle>
            <a:lvl1pPr lvl="0" algn="ctr">
              <a:lnSpc>
                <a:spcPct val="90000"/>
              </a:lnSpc>
              <a:spcBef>
                <a:spcPts val="0"/>
              </a:spcBef>
              <a:spcAft>
                <a:spcPts val="0"/>
              </a:spcAft>
              <a:buClr>
                <a:schemeClr val="lt1"/>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body"/>
          </p:nvPr>
        </p:nvSpPr>
        <p:spPr>
          <a:xfrm>
            <a:off x="1560908" y="2156870"/>
            <a:ext cx="6022181" cy="666324"/>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2500"/>
              <a:buNone/>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 name="Google Shape;61;p14"/>
          <p:cNvSpPr txBox="1"/>
          <p:nvPr>
            <p:ph idx="2" type="body"/>
          </p:nvPr>
        </p:nvSpPr>
        <p:spPr>
          <a:xfrm>
            <a:off x="1560908" y="3012689"/>
            <a:ext cx="6022180" cy="871725"/>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1800"/>
              <a:buNone/>
              <a:defRPr sz="1500"/>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 name="Google Shape;62;p14"/>
          <p:cNvSpPr txBox="1"/>
          <p:nvPr>
            <p:ph idx="3" type="body"/>
          </p:nvPr>
        </p:nvSpPr>
        <p:spPr>
          <a:xfrm>
            <a:off x="1560908" y="4084775"/>
            <a:ext cx="6022180" cy="605434"/>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2500"/>
              <a:buNone/>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14"/>
          <p:cNvSpPr txBox="1"/>
          <p:nvPr/>
        </p:nvSpPr>
        <p:spPr>
          <a:xfrm>
            <a:off x="1142999" y="2667001"/>
            <a:ext cx="6858000" cy="432049"/>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C00000"/>
              </a:buClr>
              <a:buSzPts val="1800"/>
              <a:buFont typeface="Noto Sans Symbols"/>
              <a:buNone/>
            </a:pPr>
            <a:r>
              <a:t/>
            </a:r>
            <a:endParaRPr b="0" i="0" sz="15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body"/>
          </p:nvPr>
        </p:nvSpPr>
        <p:spPr>
          <a:xfrm>
            <a:off x="981221" y="1139483"/>
            <a:ext cx="7534129" cy="2147884"/>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5"/>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0" name="Shape 70"/>
        <p:cNvGrpSpPr/>
        <p:nvPr/>
      </p:nvGrpSpPr>
      <p:grpSpPr>
        <a:xfrm>
          <a:off x="0" y="0"/>
          <a:ext cx="0" cy="0"/>
          <a:chOff x="0" y="0"/>
          <a:chExt cx="0" cy="0"/>
        </a:xfrm>
      </p:grpSpPr>
      <p:sp>
        <p:nvSpPr>
          <p:cNvPr id="71" name="Google Shape;71;p16"/>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6"/>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6"/>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16"/>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7" name="Shape 77"/>
        <p:cNvGrpSpPr/>
        <p:nvPr/>
      </p:nvGrpSpPr>
      <p:grpSpPr>
        <a:xfrm>
          <a:off x="0" y="0"/>
          <a:ext cx="0" cy="0"/>
          <a:chOff x="0" y="0"/>
          <a:chExt cx="0" cy="0"/>
        </a:xfrm>
      </p:grpSpPr>
      <p:sp>
        <p:nvSpPr>
          <p:cNvPr id="78" name="Google Shape;78;p17"/>
          <p:cNvSpPr txBox="1"/>
          <p:nvPr>
            <p:ph idx="1" type="body"/>
          </p:nvPr>
        </p:nvSpPr>
        <p:spPr>
          <a:xfrm>
            <a:off x="629841" y="981904"/>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2500"/>
              <a:buNone/>
              <a:defRPr b="1" sz="2100"/>
            </a:lvl1pPr>
            <a:lvl2pPr indent="-228600" lvl="1" marL="914400" algn="just">
              <a:lnSpc>
                <a:spcPct val="110000"/>
              </a:lnSpc>
              <a:spcBef>
                <a:spcPts val="500"/>
              </a:spcBef>
              <a:spcAft>
                <a:spcPts val="0"/>
              </a:spcAft>
              <a:buSzPts val="1800"/>
              <a:buNone/>
              <a:defRPr b="1" sz="1500"/>
            </a:lvl2pPr>
            <a:lvl3pPr indent="-228600" lvl="2" marL="1371600" algn="l">
              <a:lnSpc>
                <a:spcPct val="110000"/>
              </a:lnSpc>
              <a:spcBef>
                <a:spcPts val="400"/>
              </a:spcBef>
              <a:spcAft>
                <a:spcPts val="0"/>
              </a:spcAft>
              <a:buSzPts val="1600"/>
              <a:buNone/>
              <a:defRPr b="1" sz="1400"/>
            </a:lvl3pPr>
            <a:lvl4pPr indent="-228600" lvl="3" marL="1828800" algn="l">
              <a:lnSpc>
                <a:spcPct val="110000"/>
              </a:lnSpc>
              <a:spcBef>
                <a:spcPts val="400"/>
              </a:spcBef>
              <a:spcAft>
                <a:spcPts val="0"/>
              </a:spcAft>
              <a:buSzPts val="1400"/>
              <a:buNone/>
              <a:defRPr b="1" sz="1200"/>
            </a:lvl4pPr>
            <a:lvl5pPr indent="-228600" lvl="4" marL="2286000" algn="l">
              <a:lnSpc>
                <a:spcPct val="110000"/>
              </a:lnSpc>
              <a:spcBef>
                <a:spcPts val="4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9" name="Google Shape;79;p17"/>
          <p:cNvSpPr txBox="1"/>
          <p:nvPr>
            <p:ph idx="2" type="body"/>
          </p:nvPr>
        </p:nvSpPr>
        <p:spPr>
          <a:xfrm>
            <a:off x="629841" y="1599838"/>
            <a:ext cx="3868340" cy="2763441"/>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7"/>
          <p:cNvSpPr txBox="1"/>
          <p:nvPr>
            <p:ph idx="3" type="body"/>
          </p:nvPr>
        </p:nvSpPr>
        <p:spPr>
          <a:xfrm>
            <a:off x="4629150" y="981904"/>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2500"/>
              <a:buNone/>
              <a:defRPr b="1" sz="2100"/>
            </a:lvl1pPr>
            <a:lvl2pPr indent="-228600" lvl="1" marL="914400" algn="just">
              <a:lnSpc>
                <a:spcPct val="110000"/>
              </a:lnSpc>
              <a:spcBef>
                <a:spcPts val="500"/>
              </a:spcBef>
              <a:spcAft>
                <a:spcPts val="0"/>
              </a:spcAft>
              <a:buSzPts val="1800"/>
              <a:buNone/>
              <a:defRPr b="1" sz="1500"/>
            </a:lvl2pPr>
            <a:lvl3pPr indent="-228600" lvl="2" marL="1371600" algn="l">
              <a:lnSpc>
                <a:spcPct val="110000"/>
              </a:lnSpc>
              <a:spcBef>
                <a:spcPts val="400"/>
              </a:spcBef>
              <a:spcAft>
                <a:spcPts val="0"/>
              </a:spcAft>
              <a:buSzPts val="1600"/>
              <a:buNone/>
              <a:defRPr b="1" sz="1400"/>
            </a:lvl3pPr>
            <a:lvl4pPr indent="-228600" lvl="3" marL="1828800" algn="l">
              <a:lnSpc>
                <a:spcPct val="110000"/>
              </a:lnSpc>
              <a:spcBef>
                <a:spcPts val="400"/>
              </a:spcBef>
              <a:spcAft>
                <a:spcPts val="0"/>
              </a:spcAft>
              <a:buSzPts val="1400"/>
              <a:buNone/>
              <a:defRPr b="1" sz="1200"/>
            </a:lvl4pPr>
            <a:lvl5pPr indent="-228600" lvl="4" marL="2286000" algn="l">
              <a:lnSpc>
                <a:spcPct val="110000"/>
              </a:lnSpc>
              <a:spcBef>
                <a:spcPts val="4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1" name="Google Shape;81;p17"/>
          <p:cNvSpPr txBox="1"/>
          <p:nvPr>
            <p:ph idx="4" type="body"/>
          </p:nvPr>
        </p:nvSpPr>
        <p:spPr>
          <a:xfrm>
            <a:off x="4629150" y="1599838"/>
            <a:ext cx="3887391" cy="2763441"/>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7"/>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7"/>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7"/>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7"/>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6" name="Shape 86"/>
        <p:cNvGrpSpPr/>
        <p:nvPr/>
      </p:nvGrpSpPr>
      <p:grpSpPr>
        <a:xfrm>
          <a:off x="0" y="0"/>
          <a:ext cx="0" cy="0"/>
          <a:chOff x="0" y="0"/>
          <a:chExt cx="0" cy="0"/>
        </a:xfrm>
      </p:grpSpPr>
      <p:sp>
        <p:nvSpPr>
          <p:cNvPr id="87" name="Google Shape;87;p18"/>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8"/>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8"/>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1" name="Shape 91"/>
        <p:cNvGrpSpPr/>
        <p:nvPr/>
      </p:nvGrpSpPr>
      <p:grpSpPr>
        <a:xfrm>
          <a:off x="0" y="0"/>
          <a:ext cx="0" cy="0"/>
          <a:chOff x="0" y="0"/>
          <a:chExt cx="0" cy="0"/>
        </a:xfrm>
      </p:grpSpPr>
      <p:sp>
        <p:nvSpPr>
          <p:cNvPr id="92" name="Google Shape;92;p19"/>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5" name="Shape 95"/>
        <p:cNvGrpSpPr/>
        <p:nvPr/>
      </p:nvGrpSpPr>
      <p:grpSpPr>
        <a:xfrm>
          <a:off x="0" y="0"/>
          <a:ext cx="0" cy="0"/>
          <a:chOff x="0" y="0"/>
          <a:chExt cx="0" cy="0"/>
        </a:xfrm>
      </p:grpSpPr>
      <p:sp>
        <p:nvSpPr>
          <p:cNvPr id="96" name="Google Shape;96;p20"/>
          <p:cNvSpPr txBox="1"/>
          <p:nvPr/>
        </p:nvSpPr>
        <p:spPr>
          <a:xfrm>
            <a:off x="1142999" y="2667001"/>
            <a:ext cx="6858000" cy="432049"/>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C00000"/>
              </a:buClr>
              <a:buSzPts val="1800"/>
              <a:buFont typeface="Noto Sans Symbols"/>
              <a:buNone/>
            </a:pPr>
            <a:r>
              <a:t/>
            </a:r>
            <a:endParaRPr b="0" i="0" sz="1500" u="none" cap="none" strike="noStrike">
              <a:solidFill>
                <a:schemeClr val="dk1"/>
              </a:solidFill>
              <a:latin typeface="Arial"/>
              <a:ea typeface="Arial"/>
              <a:cs typeface="Arial"/>
              <a:sym typeface="Arial"/>
            </a:endParaRPr>
          </a:p>
        </p:txBody>
      </p:sp>
      <p:sp>
        <p:nvSpPr>
          <p:cNvPr id="97" name="Google Shape;97;p20"/>
          <p:cNvSpPr/>
          <p:nvPr>
            <p:ph type="title"/>
          </p:nvPr>
        </p:nvSpPr>
        <p:spPr>
          <a:xfrm>
            <a:off x="483008" y="584668"/>
            <a:ext cx="8177981" cy="1172951"/>
          </a:xfrm>
          <a:prstGeom prst="roundRect">
            <a:avLst>
              <a:gd fmla="val 16667" name="adj"/>
            </a:avLst>
          </a:prstGeom>
          <a:solidFill>
            <a:schemeClr val="accent1"/>
          </a:solidFill>
          <a:ln>
            <a:noFill/>
          </a:ln>
          <a:effectLst>
            <a:outerShdw blurRad="152400" rotWithShape="0" algn="tl" dir="2700000" dist="177800">
              <a:srgbClr val="000000">
                <a:alpha val="27843"/>
              </a:srgbClr>
            </a:outerShdw>
          </a:effectLst>
        </p:spPr>
        <p:txBody>
          <a:bodyPr anchorCtr="0" anchor="ctr" bIns="34275" lIns="68575" spcFirstLastPara="1" rIns="68575" wrap="square" tIns="205725">
            <a:normAutofit/>
          </a:bodyPr>
          <a:lstStyle>
            <a:lvl1pPr lvl="0" algn="ctr">
              <a:lnSpc>
                <a:spcPct val="90000"/>
              </a:lnSpc>
              <a:spcBef>
                <a:spcPts val="0"/>
              </a:spcBef>
              <a:spcAft>
                <a:spcPts val="0"/>
              </a:spcAft>
              <a:buClr>
                <a:schemeClr val="lt1"/>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 name="Google Shape;98;p20"/>
          <p:cNvSpPr txBox="1"/>
          <p:nvPr>
            <p:ph idx="1" type="body"/>
          </p:nvPr>
        </p:nvSpPr>
        <p:spPr>
          <a:xfrm>
            <a:off x="1560908" y="2156870"/>
            <a:ext cx="6022181" cy="666324"/>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2500"/>
              <a:buNone/>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20"/>
          <p:cNvSpPr txBox="1"/>
          <p:nvPr>
            <p:ph idx="2" type="body"/>
          </p:nvPr>
        </p:nvSpPr>
        <p:spPr>
          <a:xfrm>
            <a:off x="1560908" y="3012689"/>
            <a:ext cx="6022180" cy="871725"/>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1800"/>
              <a:buNone/>
              <a:defRPr sz="1500"/>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20"/>
          <p:cNvSpPr txBox="1"/>
          <p:nvPr>
            <p:ph idx="3" type="body"/>
          </p:nvPr>
        </p:nvSpPr>
        <p:spPr>
          <a:xfrm>
            <a:off x="1560908" y="4084775"/>
            <a:ext cx="6022180" cy="605434"/>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800"/>
              </a:spcBef>
              <a:spcAft>
                <a:spcPts val="0"/>
              </a:spcAft>
              <a:buSzPts val="2500"/>
              <a:buNone/>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01" name="Shape 101"/>
        <p:cNvGrpSpPr/>
        <p:nvPr/>
      </p:nvGrpSpPr>
      <p:grpSpPr>
        <a:xfrm>
          <a:off x="0" y="0"/>
          <a:ext cx="0" cy="0"/>
          <a:chOff x="0" y="0"/>
          <a:chExt cx="0" cy="0"/>
        </a:xfrm>
      </p:grpSpPr>
      <p:sp>
        <p:nvSpPr>
          <p:cNvPr id="102" name="Google Shape;102;p21"/>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2500"/>
              <a:buNone/>
              <a:defRPr b="1" sz="2100"/>
            </a:lvl1pPr>
            <a:lvl2pPr indent="-228600" lvl="1" marL="914400" algn="just">
              <a:lnSpc>
                <a:spcPct val="110000"/>
              </a:lnSpc>
              <a:spcBef>
                <a:spcPts val="500"/>
              </a:spcBef>
              <a:spcAft>
                <a:spcPts val="0"/>
              </a:spcAft>
              <a:buSzPts val="1800"/>
              <a:buNone/>
              <a:defRPr b="1" sz="1500"/>
            </a:lvl2pPr>
            <a:lvl3pPr indent="-228600" lvl="2" marL="1371600" algn="l">
              <a:lnSpc>
                <a:spcPct val="110000"/>
              </a:lnSpc>
              <a:spcBef>
                <a:spcPts val="400"/>
              </a:spcBef>
              <a:spcAft>
                <a:spcPts val="0"/>
              </a:spcAft>
              <a:buSzPts val="1600"/>
              <a:buNone/>
              <a:defRPr b="1" sz="1400"/>
            </a:lvl3pPr>
            <a:lvl4pPr indent="-228600" lvl="3" marL="1828800" algn="l">
              <a:lnSpc>
                <a:spcPct val="110000"/>
              </a:lnSpc>
              <a:spcBef>
                <a:spcPts val="400"/>
              </a:spcBef>
              <a:spcAft>
                <a:spcPts val="0"/>
              </a:spcAft>
              <a:buSzPts val="1400"/>
              <a:buNone/>
              <a:defRPr b="1" sz="1200"/>
            </a:lvl4pPr>
            <a:lvl5pPr indent="-228600" lvl="4" marL="2286000" algn="l">
              <a:lnSpc>
                <a:spcPct val="110000"/>
              </a:lnSpc>
              <a:spcBef>
                <a:spcPts val="4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3" name="Google Shape;103;p21"/>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1"/>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2500"/>
              <a:buNone/>
              <a:defRPr b="1" sz="2100"/>
            </a:lvl1pPr>
            <a:lvl2pPr indent="-228600" lvl="1" marL="914400" algn="just">
              <a:lnSpc>
                <a:spcPct val="110000"/>
              </a:lnSpc>
              <a:spcBef>
                <a:spcPts val="500"/>
              </a:spcBef>
              <a:spcAft>
                <a:spcPts val="0"/>
              </a:spcAft>
              <a:buSzPts val="1800"/>
              <a:buNone/>
              <a:defRPr b="1" sz="1500"/>
            </a:lvl2pPr>
            <a:lvl3pPr indent="-228600" lvl="2" marL="1371600" algn="l">
              <a:lnSpc>
                <a:spcPct val="110000"/>
              </a:lnSpc>
              <a:spcBef>
                <a:spcPts val="400"/>
              </a:spcBef>
              <a:spcAft>
                <a:spcPts val="0"/>
              </a:spcAft>
              <a:buSzPts val="1600"/>
              <a:buNone/>
              <a:defRPr b="1" sz="1400"/>
            </a:lvl3pPr>
            <a:lvl4pPr indent="-228600" lvl="3" marL="1828800" algn="l">
              <a:lnSpc>
                <a:spcPct val="110000"/>
              </a:lnSpc>
              <a:spcBef>
                <a:spcPts val="400"/>
              </a:spcBef>
              <a:spcAft>
                <a:spcPts val="0"/>
              </a:spcAft>
              <a:buSzPts val="1400"/>
              <a:buNone/>
              <a:defRPr b="1" sz="1200"/>
            </a:lvl4pPr>
            <a:lvl5pPr indent="-228600" lvl="4" marL="2286000" algn="l">
              <a:lnSpc>
                <a:spcPct val="110000"/>
              </a:lnSpc>
              <a:spcBef>
                <a:spcPts val="4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5" name="Google Shape;105;p21"/>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30200" lvl="0" marL="457200" algn="l">
              <a:lnSpc>
                <a:spcPct val="110000"/>
              </a:lnSpc>
              <a:spcBef>
                <a:spcPts val="800"/>
              </a:spcBef>
              <a:spcAft>
                <a:spcPts val="0"/>
              </a:spcAft>
              <a:buSzPts val="1600"/>
              <a:buChar char="•"/>
              <a:defRPr/>
            </a:lvl1pPr>
            <a:lvl2pPr indent="-330200" lvl="1" marL="914400" algn="just">
              <a:lnSpc>
                <a:spcPct val="110000"/>
              </a:lnSpc>
              <a:spcBef>
                <a:spcPts val="500"/>
              </a:spcBef>
              <a:spcAft>
                <a:spcPts val="0"/>
              </a:spcAft>
              <a:buSzPts val="1600"/>
              <a:buChar char="•"/>
              <a:defRPr/>
            </a:lvl2pPr>
            <a:lvl3pPr indent="-330200" lvl="2" marL="1371600" algn="l">
              <a:lnSpc>
                <a:spcPct val="110000"/>
              </a:lnSpc>
              <a:spcBef>
                <a:spcPts val="400"/>
              </a:spcBef>
              <a:spcAft>
                <a:spcPts val="0"/>
              </a:spcAft>
              <a:buSzPts val="1600"/>
              <a:buChar char="•"/>
              <a:defRPr/>
            </a:lvl3pPr>
            <a:lvl4pPr indent="-330200" lvl="3" marL="1828800" algn="l">
              <a:lnSpc>
                <a:spcPct val="110000"/>
              </a:lnSpc>
              <a:spcBef>
                <a:spcPts val="400"/>
              </a:spcBef>
              <a:spcAft>
                <a:spcPts val="0"/>
              </a:spcAft>
              <a:buSzPts val="1600"/>
              <a:buChar char="•"/>
              <a:defRPr/>
            </a:lvl4pPr>
            <a:lvl5pPr indent="-330200" lvl="4" marL="2286000" algn="l">
              <a:lnSpc>
                <a:spcPct val="110000"/>
              </a:lnSpc>
              <a:spcBef>
                <a:spcPts val="4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21"/>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1"/>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1"/>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1"/>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10" name="Shape 110"/>
        <p:cNvGrpSpPr/>
        <p:nvPr/>
      </p:nvGrpSpPr>
      <p:grpSpPr>
        <a:xfrm>
          <a:off x="0" y="0"/>
          <a:ext cx="0" cy="0"/>
          <a:chOff x="0" y="0"/>
          <a:chExt cx="0" cy="0"/>
        </a:xfrm>
      </p:grpSpPr>
      <p:sp>
        <p:nvSpPr>
          <p:cNvPr id="111" name="Google Shape;111;p22"/>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22"/>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5" name="Shape 115"/>
        <p:cNvGrpSpPr/>
        <p:nvPr/>
      </p:nvGrpSpPr>
      <p:grpSpPr>
        <a:xfrm>
          <a:off x="0" y="0"/>
          <a:ext cx="0" cy="0"/>
          <a:chOff x="0" y="0"/>
          <a:chExt cx="0" cy="0"/>
        </a:xfrm>
      </p:grpSpPr>
      <p:sp>
        <p:nvSpPr>
          <p:cNvPr id="116" name="Google Shape;116;p23"/>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23"/>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20" name="Shape 120"/>
        <p:cNvGrpSpPr/>
        <p:nvPr/>
      </p:nvGrpSpPr>
      <p:grpSpPr>
        <a:xfrm>
          <a:off x="0" y="0"/>
          <a:ext cx="0" cy="0"/>
          <a:chOff x="0" y="0"/>
          <a:chExt cx="0" cy="0"/>
        </a:xfrm>
      </p:grpSpPr>
      <p:sp>
        <p:nvSpPr>
          <p:cNvPr id="121" name="Google Shape;121;p24"/>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4"/>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24" name="Shape 124"/>
        <p:cNvGrpSpPr/>
        <p:nvPr/>
      </p:nvGrpSpPr>
      <p:grpSpPr>
        <a:xfrm>
          <a:off x="0" y="0"/>
          <a:ext cx="0" cy="0"/>
          <a:chOff x="0" y="0"/>
          <a:chExt cx="0" cy="0"/>
        </a:xfrm>
      </p:grpSpPr>
      <p:sp>
        <p:nvSpPr>
          <p:cNvPr id="125" name="Google Shape;125;p25"/>
          <p:cNvSpPr txBox="1"/>
          <p:nvPr>
            <p:ph idx="12" type="sldNum"/>
          </p:nvPr>
        </p:nvSpPr>
        <p:spPr>
          <a:xfrm>
            <a:off x="8536302" y="4749851"/>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6" name="Shape 126"/>
        <p:cNvGrpSpPr/>
        <p:nvPr/>
      </p:nvGrpSpPr>
      <p:grpSpPr>
        <a:xfrm>
          <a:off x="0" y="0"/>
          <a:ext cx="0" cy="0"/>
          <a:chOff x="0" y="0"/>
          <a:chExt cx="0" cy="0"/>
        </a:xfrm>
      </p:grpSpPr>
      <p:grpSp>
        <p:nvGrpSpPr>
          <p:cNvPr id="127" name="Google Shape;127;p26"/>
          <p:cNvGrpSpPr/>
          <p:nvPr/>
        </p:nvGrpSpPr>
        <p:grpSpPr>
          <a:xfrm>
            <a:off x="830392" y="1191256"/>
            <a:ext cx="745763" cy="45826"/>
            <a:chOff x="4580561" y="2589004"/>
            <a:chExt cx="1064464" cy="25200"/>
          </a:xfrm>
        </p:grpSpPr>
        <p:sp>
          <p:nvSpPr>
            <p:cNvPr id="128" name="Google Shape;128;p2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26"/>
          <p:cNvSpPr txBox="1"/>
          <p:nvPr>
            <p:ph type="title"/>
          </p:nvPr>
        </p:nvSpPr>
        <p:spPr>
          <a:xfrm>
            <a:off x="729450" y="1322450"/>
            <a:ext cx="7688400" cy="1518600"/>
          </a:xfrm>
          <a:prstGeom prst="rect">
            <a:avLst/>
          </a:prstGeom>
        </p:spPr>
        <p:txBody>
          <a:bodyPr anchorCtr="0" anchor="ctr" bIns="34275" lIns="68575" spcFirstLastPara="1" rIns="68575" wrap="square" tIns="205725">
            <a:norm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131" name="Google Shape;131;p26"/>
          <p:cNvSpPr txBox="1"/>
          <p:nvPr>
            <p:ph idx="12" type="sldNum"/>
          </p:nvPr>
        </p:nvSpPr>
        <p:spPr>
          <a:xfrm>
            <a:off x="8536302" y="4749851"/>
            <a:ext cx="548700" cy="393600"/>
          </a:xfrm>
          <a:prstGeom prst="rect">
            <a:avLst/>
          </a:prstGeom>
        </p:spPr>
        <p:txBody>
          <a:bodyPr anchorCtr="0" anchor="ctr" bIns="34275" lIns="68575" spcFirstLastPara="1" rIns="68575" wrap="square" tIns="3427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a:bodyPr>
          <a:lstStyle>
            <a:lvl1pPr lvl="0" marR="0" rtl="0" algn="l">
              <a:lnSpc>
                <a:spcPct val="90000"/>
              </a:lnSpc>
              <a:spcBef>
                <a:spcPts val="0"/>
              </a:spcBef>
              <a:spcAft>
                <a:spcPts val="0"/>
              </a:spcAft>
              <a:buClr>
                <a:schemeClr val="lt1"/>
              </a:buClr>
              <a:buSzPts val="3300"/>
              <a:buFont typeface="Arial"/>
              <a:buNone/>
              <a:defRPr b="0" i="0" sz="33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981221" y="1139483"/>
            <a:ext cx="7534129" cy="2147884"/>
          </a:xfrm>
          <a:prstGeom prst="rect">
            <a:avLst/>
          </a:prstGeom>
          <a:noFill/>
          <a:ln>
            <a:noFill/>
          </a:ln>
        </p:spPr>
        <p:txBody>
          <a:bodyPr anchorCtr="0" anchor="t" bIns="34275" lIns="68575" spcFirstLastPara="1" rIns="68575" wrap="square" tIns="34275">
            <a:normAutofit/>
          </a:bodyPr>
          <a:lstStyle>
            <a:lvl1pPr indent="-387350" lvl="0" marL="457200" marR="0" rtl="0" algn="l">
              <a:lnSpc>
                <a:spcPct val="110000"/>
              </a:lnSpc>
              <a:spcBef>
                <a:spcPts val="800"/>
              </a:spcBef>
              <a:spcAft>
                <a:spcPts val="0"/>
              </a:spcAft>
              <a:buClr>
                <a:schemeClr val="accent1"/>
              </a:buClr>
              <a:buSzPts val="2500"/>
              <a:buFont typeface="Arial"/>
              <a:buChar char="•"/>
              <a:defRPr b="0" i="0" sz="2100" u="none" cap="none" strike="noStrike">
                <a:solidFill>
                  <a:schemeClr val="dk1"/>
                </a:solidFill>
                <a:latin typeface="Arial"/>
                <a:ea typeface="Arial"/>
                <a:cs typeface="Arial"/>
                <a:sym typeface="Arial"/>
              </a:defRPr>
            </a:lvl1pPr>
            <a:lvl2pPr indent="-368300" lvl="1" marL="914400" marR="0" rtl="0" algn="just">
              <a:lnSpc>
                <a:spcPct val="110000"/>
              </a:lnSpc>
              <a:spcBef>
                <a:spcPts val="500"/>
              </a:spcBef>
              <a:spcAft>
                <a:spcPts val="0"/>
              </a:spcAft>
              <a:buClr>
                <a:schemeClr val="accent1"/>
              </a:buClr>
              <a:buSzPts val="22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10000"/>
              </a:lnSpc>
              <a:spcBef>
                <a:spcPts val="400"/>
              </a:spcBef>
              <a:spcAft>
                <a:spcPts val="0"/>
              </a:spcAft>
              <a:buClr>
                <a:schemeClr val="accent1"/>
              </a:buClr>
              <a:buSzPts val="1800"/>
              <a:buFont typeface="Arial"/>
              <a:buChar char="•"/>
              <a:defRPr b="0" i="0" sz="1500" u="none" cap="none" strike="noStrike">
                <a:solidFill>
                  <a:schemeClr val="dk1"/>
                </a:solidFill>
                <a:latin typeface="Arial"/>
                <a:ea typeface="Arial"/>
                <a:cs typeface="Arial"/>
                <a:sym typeface="Arial"/>
              </a:defRPr>
            </a:lvl3pPr>
            <a:lvl4pPr indent="-330200" lvl="3" marL="1828800" marR="0" rtl="0" algn="l">
              <a:lnSpc>
                <a:spcPct val="110000"/>
              </a:lnSpc>
              <a:spcBef>
                <a:spcPts val="400"/>
              </a:spcBef>
              <a:spcAft>
                <a:spcPts val="0"/>
              </a:spcAft>
              <a:buClr>
                <a:schemeClr val="accent1"/>
              </a:buClr>
              <a:buSzPts val="1600"/>
              <a:buFont typeface="Arial"/>
              <a:buChar char="•"/>
              <a:defRPr b="0" i="0" sz="1400" u="none" cap="none" strike="noStrike">
                <a:solidFill>
                  <a:schemeClr val="dk1"/>
                </a:solidFill>
                <a:latin typeface="Arial"/>
                <a:ea typeface="Arial"/>
                <a:cs typeface="Arial"/>
                <a:sym typeface="Arial"/>
              </a:defRPr>
            </a:lvl4pPr>
            <a:lvl5pPr indent="-330200" lvl="4" marL="2286000" marR="0" rtl="0" algn="l">
              <a:lnSpc>
                <a:spcPct val="110000"/>
              </a:lnSpc>
              <a:spcBef>
                <a:spcPts val="400"/>
              </a:spcBef>
              <a:spcAft>
                <a:spcPts val="0"/>
              </a:spcAft>
              <a:buClr>
                <a:schemeClr val="accent1"/>
              </a:buClr>
              <a:buSzPts val="16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11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11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lvl1pPr indent="0" lvl="0" marL="0" marR="0" rtl="0" algn="r">
              <a:spcBef>
                <a:spcPts val="0"/>
              </a:spcBef>
              <a:buNone/>
              <a:defRPr b="0" i="0" sz="1100" u="none" cap="none" strike="noStrike">
                <a:solidFill>
                  <a:schemeClr val="lt1"/>
                </a:solidFill>
                <a:latin typeface="Arial"/>
                <a:ea typeface="Arial"/>
                <a:cs typeface="Arial"/>
                <a:sym typeface="Arial"/>
              </a:defRPr>
            </a:lvl1pPr>
            <a:lvl2pPr indent="0" lvl="1" marL="0" marR="0" rtl="0" algn="r">
              <a:spcBef>
                <a:spcPts val="0"/>
              </a:spcBef>
              <a:buNone/>
              <a:defRPr b="0" i="0" sz="1100" u="none" cap="none" strike="noStrike">
                <a:solidFill>
                  <a:schemeClr val="lt1"/>
                </a:solidFill>
                <a:latin typeface="Arial"/>
                <a:ea typeface="Arial"/>
                <a:cs typeface="Arial"/>
                <a:sym typeface="Arial"/>
              </a:defRPr>
            </a:lvl2pPr>
            <a:lvl3pPr indent="0" lvl="2" marL="0" marR="0" rtl="0" algn="r">
              <a:spcBef>
                <a:spcPts val="0"/>
              </a:spcBef>
              <a:buNone/>
              <a:defRPr b="0" i="0" sz="1100" u="none" cap="none" strike="noStrike">
                <a:solidFill>
                  <a:schemeClr val="lt1"/>
                </a:solidFill>
                <a:latin typeface="Arial"/>
                <a:ea typeface="Arial"/>
                <a:cs typeface="Arial"/>
                <a:sym typeface="Arial"/>
              </a:defRPr>
            </a:lvl3pPr>
            <a:lvl4pPr indent="0" lvl="3" marL="0" marR="0" rtl="0" algn="r">
              <a:spcBef>
                <a:spcPts val="0"/>
              </a:spcBef>
              <a:buNone/>
              <a:defRPr b="0" i="0" sz="1100" u="none" cap="none" strike="noStrike">
                <a:solidFill>
                  <a:schemeClr val="lt1"/>
                </a:solidFill>
                <a:latin typeface="Arial"/>
                <a:ea typeface="Arial"/>
                <a:cs typeface="Arial"/>
                <a:sym typeface="Arial"/>
              </a:defRPr>
            </a:lvl4pPr>
            <a:lvl5pPr indent="0" lvl="4" marL="0" marR="0" rtl="0" algn="r">
              <a:spcBef>
                <a:spcPts val="0"/>
              </a:spcBef>
              <a:buNone/>
              <a:defRPr b="0" i="0" sz="1100" u="none" cap="none" strike="noStrike">
                <a:solidFill>
                  <a:schemeClr val="lt1"/>
                </a:solidFill>
                <a:latin typeface="Arial"/>
                <a:ea typeface="Arial"/>
                <a:cs typeface="Arial"/>
                <a:sym typeface="Arial"/>
              </a:defRPr>
            </a:lvl5pPr>
            <a:lvl6pPr indent="0" lvl="5" marL="0" marR="0" rtl="0" algn="r">
              <a:spcBef>
                <a:spcPts val="0"/>
              </a:spcBef>
              <a:buNone/>
              <a:defRPr b="0" i="0" sz="1100" u="none" cap="none" strike="noStrike">
                <a:solidFill>
                  <a:schemeClr val="lt1"/>
                </a:solidFill>
                <a:latin typeface="Arial"/>
                <a:ea typeface="Arial"/>
                <a:cs typeface="Arial"/>
                <a:sym typeface="Arial"/>
              </a:defRPr>
            </a:lvl6pPr>
            <a:lvl7pPr indent="0" lvl="6" marL="0" marR="0" rtl="0" algn="r">
              <a:spcBef>
                <a:spcPts val="0"/>
              </a:spcBef>
              <a:buNone/>
              <a:defRPr b="0" i="0" sz="1100" u="none" cap="none" strike="noStrike">
                <a:solidFill>
                  <a:schemeClr val="lt1"/>
                </a:solidFill>
                <a:latin typeface="Arial"/>
                <a:ea typeface="Arial"/>
                <a:cs typeface="Arial"/>
                <a:sym typeface="Arial"/>
              </a:defRPr>
            </a:lvl7pPr>
            <a:lvl8pPr indent="0" lvl="7" marL="0" marR="0" rtl="0" algn="r">
              <a:spcBef>
                <a:spcPts val="0"/>
              </a:spcBef>
              <a:buNone/>
              <a:defRPr b="0" i="0" sz="1100" u="none" cap="none" strike="noStrike">
                <a:solidFill>
                  <a:schemeClr val="lt1"/>
                </a:solidFill>
                <a:latin typeface="Arial"/>
                <a:ea typeface="Arial"/>
                <a:cs typeface="Arial"/>
                <a:sym typeface="Arial"/>
              </a:defRPr>
            </a:lvl8pPr>
            <a:lvl9pPr indent="0" lvl="8" marL="0" marR="0" rtl="0" algn="r">
              <a:spcBef>
                <a:spcPts val="0"/>
              </a:spcBef>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1">
            <a:alphaModFix/>
          </a:blip>
          <a:srcRect b="0" l="0" r="0" t="0"/>
          <a:stretch/>
        </p:blipFill>
        <p:spPr>
          <a:xfrm>
            <a:off x="6151444" y="4748294"/>
            <a:ext cx="2959840" cy="16314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arxiv.org/abs/2109.01050" TargetMode="External"/><Relationship Id="rId4" Type="http://schemas.openxmlformats.org/officeDocument/2006/relationships/image" Target="../media/image24.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hyperlink" Target="https://github.com/jamesterryxu/dsa-2024" TargetMode="External"/><Relationship Id="rId4" Type="http://schemas.openxmlformats.org/officeDocument/2006/relationships/hyperlink" Target="https://www.designsafe-ci.org/data/browser/projects/6045954336654683665-242ac118-0001-012/" TargetMode="External"/><Relationship Id="rId5" Type="http://schemas.openxmlformats.org/officeDocument/2006/relationships/hyperlink" Target="https://github.com/jamesterryxu/dsa-2024/blob/main/Copy_of_gns_colab_ZK.ipynb" TargetMode="External"/><Relationship Id="rId6" Type="http://schemas.openxmlformats.org/officeDocument/2006/relationships/image" Target="../media/image26.png"/><Relationship Id="rId7"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s://doi.org/10.1016/j.compstruc.2023.107188" TargetMode="External"/><Relationship Id="rId4" Type="http://schemas.openxmlformats.org/officeDocument/2006/relationships/hyperlink" Target="https://doi.org/10.20944/preprints202102.0559.v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7.png"/><Relationship Id="rId5" Type="http://schemas.openxmlformats.org/officeDocument/2006/relationships/image" Target="../media/image10.jpg"/><Relationship Id="rId6" Type="http://schemas.openxmlformats.org/officeDocument/2006/relationships/image" Target="../media/image9.pn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p:nvPr>
            <p:ph type="title"/>
          </p:nvPr>
        </p:nvSpPr>
        <p:spPr>
          <a:xfrm>
            <a:off x="483008" y="584669"/>
            <a:ext cx="8178000" cy="1173000"/>
          </a:xfrm>
          <a:prstGeom prst="roundRect">
            <a:avLst>
              <a:gd fmla="val 16667" name="adj"/>
            </a:avLst>
          </a:prstGeom>
          <a:solidFill>
            <a:schemeClr val="accent1"/>
          </a:solidFill>
          <a:ln>
            <a:noFill/>
          </a:ln>
          <a:effectLst>
            <a:outerShdw blurRad="152400" rotWithShape="0" algn="tl" dir="2700000" dist="177800">
              <a:srgbClr val="000000">
                <a:alpha val="27843"/>
              </a:srgbClr>
            </a:outerShdw>
          </a:effectLst>
        </p:spPr>
        <p:txBody>
          <a:bodyPr anchorCtr="0" anchor="ctr" bIns="34275" lIns="68575" spcFirstLastPara="1" rIns="68575" wrap="square" tIns="205725">
            <a:normAutofit fontScale="90000"/>
          </a:bodyPr>
          <a:lstStyle/>
          <a:p>
            <a:pPr indent="0" lvl="0" marL="0" rtl="0" algn="ctr">
              <a:lnSpc>
                <a:spcPct val="100000"/>
              </a:lnSpc>
              <a:spcBef>
                <a:spcPts val="0"/>
              </a:spcBef>
              <a:spcAft>
                <a:spcPts val="0"/>
              </a:spcAft>
              <a:buClr>
                <a:schemeClr val="dk1"/>
              </a:buClr>
              <a:buSzPct val="33333"/>
              <a:buFont typeface="Arial"/>
              <a:buNone/>
            </a:pPr>
            <a:r>
              <a:rPr b="1" lang="en">
                <a:latin typeface="Lato"/>
                <a:ea typeface="Lato"/>
                <a:cs typeface="Lato"/>
                <a:sym typeface="Lato"/>
              </a:rPr>
              <a:t>Towards Solving Inverse Problems using Physics-Driven Graph Network Simulators</a:t>
            </a:r>
            <a:endParaRPr/>
          </a:p>
        </p:txBody>
      </p:sp>
      <p:sp>
        <p:nvSpPr>
          <p:cNvPr id="137" name="Google Shape;137;p27"/>
          <p:cNvSpPr txBox="1"/>
          <p:nvPr>
            <p:ph idx="2" type="body"/>
          </p:nvPr>
        </p:nvSpPr>
        <p:spPr>
          <a:xfrm>
            <a:off x="1560908" y="3012689"/>
            <a:ext cx="6022180" cy="871725"/>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110000"/>
              </a:lnSpc>
              <a:spcBef>
                <a:spcPts val="800"/>
              </a:spcBef>
              <a:spcAft>
                <a:spcPts val="0"/>
              </a:spcAft>
              <a:buSzPts val="1800"/>
              <a:buNone/>
            </a:pPr>
            <a:r>
              <a:rPr lang="en" sz="2400"/>
              <a:t>2024 NHERI Computational Academy</a:t>
            </a:r>
            <a:endParaRPr sz="2400"/>
          </a:p>
          <a:p>
            <a:pPr indent="0" lvl="0" marL="0" rtl="0" algn="ctr">
              <a:lnSpc>
                <a:spcPct val="110000"/>
              </a:lnSpc>
              <a:spcBef>
                <a:spcPts val="800"/>
              </a:spcBef>
              <a:spcAft>
                <a:spcPts val="0"/>
              </a:spcAft>
              <a:buSzPts val="1800"/>
              <a:buNone/>
            </a:pPr>
            <a:r>
              <a:rPr lang="en" sz="2400"/>
              <a:t>Gradient Gurus</a:t>
            </a:r>
            <a:endParaRPr sz="2400"/>
          </a:p>
        </p:txBody>
      </p:sp>
      <p:sp>
        <p:nvSpPr>
          <p:cNvPr id="138" name="Google Shape;138;p27"/>
          <p:cNvSpPr txBox="1"/>
          <p:nvPr>
            <p:ph idx="3" type="body"/>
          </p:nvPr>
        </p:nvSpPr>
        <p:spPr>
          <a:xfrm>
            <a:off x="1560908" y="4084775"/>
            <a:ext cx="6022180" cy="605434"/>
          </a:xfrm>
          <a:prstGeom prst="rect">
            <a:avLst/>
          </a:prstGeom>
          <a:noFill/>
          <a:ln>
            <a:noFill/>
          </a:ln>
        </p:spPr>
        <p:txBody>
          <a:bodyPr anchorCtr="0" anchor="t" bIns="34275" lIns="68575" spcFirstLastPara="1" rIns="68575" wrap="square" tIns="34275">
            <a:normAutofit/>
          </a:bodyPr>
          <a:lstStyle/>
          <a:p>
            <a:pPr indent="0" lvl="0" marL="0" rtl="0" algn="ctr">
              <a:lnSpc>
                <a:spcPct val="110000"/>
              </a:lnSpc>
              <a:spcBef>
                <a:spcPts val="0"/>
              </a:spcBef>
              <a:spcAft>
                <a:spcPts val="0"/>
              </a:spcAft>
              <a:buSzPts val="2500"/>
              <a:buNone/>
            </a:pPr>
            <a:r>
              <a:rPr lang="en"/>
              <a:t>Friday, July 26th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latin typeface="Lato"/>
                <a:ea typeface="Lato"/>
                <a:cs typeface="Lato"/>
                <a:sym typeface="Lato"/>
              </a:rPr>
              <a:t>Physics Loss</a:t>
            </a:r>
            <a:endParaRPr>
              <a:latin typeface="Lato"/>
              <a:ea typeface="Lato"/>
              <a:cs typeface="Lato"/>
              <a:sym typeface="Lato"/>
            </a:endParaRPr>
          </a:p>
        </p:txBody>
      </p:sp>
      <p:sp>
        <p:nvSpPr>
          <p:cNvPr id="257" name="Google Shape;257;p36"/>
          <p:cNvSpPr txBox="1"/>
          <p:nvPr>
            <p:ph idx="1" type="body"/>
          </p:nvPr>
        </p:nvSpPr>
        <p:spPr>
          <a:xfrm>
            <a:off x="526200" y="940050"/>
            <a:ext cx="7911600" cy="3263400"/>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None/>
            </a:pPr>
            <a:r>
              <a:rPr b="1" lang="en"/>
              <a:t>Ordinary/Partial Differential Equation</a:t>
            </a:r>
            <a:endParaRPr b="1"/>
          </a:p>
          <a:p>
            <a:pPr indent="0" lvl="0" marL="0" rtl="0" algn="l">
              <a:lnSpc>
                <a:spcPct val="110000"/>
              </a:lnSpc>
              <a:spcBef>
                <a:spcPts val="0"/>
              </a:spcBef>
              <a:spcAft>
                <a:spcPts val="0"/>
              </a:spcAft>
              <a:buNone/>
            </a:pPr>
            <a:r>
              <a:t/>
            </a:r>
            <a:endParaRPr b="1"/>
          </a:p>
          <a:p>
            <a:pPr indent="-330200" lvl="0" marL="457200" rtl="0" algn="l">
              <a:lnSpc>
                <a:spcPct val="110000"/>
              </a:lnSpc>
              <a:spcBef>
                <a:spcPts val="0"/>
              </a:spcBef>
              <a:spcAft>
                <a:spcPts val="0"/>
              </a:spcAft>
              <a:buSzPts val="1600"/>
              <a:buChar char="•"/>
            </a:pPr>
            <a:r>
              <a:rPr lang="en"/>
              <a:t>Predict stiffness through minimizing physics and pde loss </a:t>
            </a:r>
            <a:endParaRPr/>
          </a:p>
          <a:p>
            <a:pPr indent="-330200" lvl="0" marL="457200" rtl="0" algn="l">
              <a:lnSpc>
                <a:spcPct val="110000"/>
              </a:lnSpc>
              <a:spcBef>
                <a:spcPts val="0"/>
              </a:spcBef>
              <a:spcAft>
                <a:spcPts val="0"/>
              </a:spcAft>
              <a:buSzPts val="1600"/>
              <a:buChar char="•"/>
            </a:pPr>
            <a:r>
              <a:rPr lang="en"/>
              <a:t>Predict loading through minimizing pde loss </a:t>
            </a:r>
            <a:endParaRPr/>
          </a:p>
          <a:p>
            <a:pPr indent="-330200" lvl="0" marL="457200" rtl="0" algn="l">
              <a:lnSpc>
                <a:spcPct val="110000"/>
              </a:lnSpc>
              <a:spcBef>
                <a:spcPts val="0"/>
              </a:spcBef>
              <a:spcAft>
                <a:spcPts val="0"/>
              </a:spcAft>
              <a:buSzPts val="1600"/>
              <a:buChar char="•"/>
            </a:pPr>
            <a:r>
              <a:rPr lang="en"/>
              <a:t>Predict flexural rigidity through minimizing pde loss</a:t>
            </a:r>
            <a:endParaRPr/>
          </a:p>
        </p:txBody>
      </p:sp>
      <p:sp>
        <p:nvSpPr>
          <p:cNvPr id="258" name="Google Shape;258;p36"/>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259" name="Google Shape;259;p36"/>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260" name="Google Shape;260;p36"/>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p36"/>
          <p:cNvPicPr preferRelativeResize="0"/>
          <p:nvPr/>
        </p:nvPicPr>
        <p:blipFill>
          <a:blip r:embed="rId3">
            <a:alphaModFix/>
          </a:blip>
          <a:stretch>
            <a:fillRect/>
          </a:stretch>
        </p:blipFill>
        <p:spPr>
          <a:xfrm>
            <a:off x="163550" y="2916625"/>
            <a:ext cx="5305149" cy="1497751"/>
          </a:xfrm>
          <a:prstGeom prst="rect">
            <a:avLst/>
          </a:prstGeom>
          <a:noFill/>
          <a:ln>
            <a:noFill/>
          </a:ln>
        </p:spPr>
      </p:pic>
      <p:pic>
        <p:nvPicPr>
          <p:cNvPr id="262" name="Google Shape;262;p36"/>
          <p:cNvPicPr preferRelativeResize="0"/>
          <p:nvPr/>
        </p:nvPicPr>
        <p:blipFill>
          <a:blip r:embed="rId4">
            <a:alphaModFix/>
          </a:blip>
          <a:stretch>
            <a:fillRect/>
          </a:stretch>
        </p:blipFill>
        <p:spPr>
          <a:xfrm>
            <a:off x="5247723" y="3225963"/>
            <a:ext cx="3807403" cy="103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a:bodyPr>
          <a:lstStyle/>
          <a:p>
            <a:pPr indent="0" lvl="0" marL="0" rtl="0" algn="l">
              <a:spcBef>
                <a:spcPts val="0"/>
              </a:spcBef>
              <a:spcAft>
                <a:spcPts val="0"/>
              </a:spcAft>
              <a:buClr>
                <a:schemeClr val="lt1"/>
              </a:buClr>
              <a:buSzPts val="3300"/>
              <a:buFont typeface="Arial"/>
              <a:buNone/>
            </a:pPr>
            <a:r>
              <a:rPr lang="en" sz="2800">
                <a:latin typeface="Lato"/>
                <a:ea typeface="Lato"/>
                <a:cs typeface="Lato"/>
                <a:sym typeface="Lato"/>
              </a:rPr>
              <a:t>Results</a:t>
            </a:r>
            <a:endParaRPr sz="2800">
              <a:latin typeface="Lato"/>
              <a:ea typeface="Lato"/>
              <a:cs typeface="Lato"/>
              <a:sym typeface="Lato"/>
            </a:endParaRPr>
          </a:p>
        </p:txBody>
      </p:sp>
      <p:sp>
        <p:nvSpPr>
          <p:cNvPr id="268" name="Google Shape;268;p37"/>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269" name="Google Shape;269;p37"/>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270" name="Google Shape;270;p37"/>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37"/>
          <p:cNvSpPr txBox="1"/>
          <p:nvPr/>
        </p:nvSpPr>
        <p:spPr>
          <a:xfrm>
            <a:off x="4485350" y="697325"/>
            <a:ext cx="2069700" cy="10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595959"/>
              </a:solidFill>
              <a:latin typeface="Lato"/>
              <a:ea typeface="Lato"/>
              <a:cs typeface="Lato"/>
              <a:sym typeface="Lato"/>
            </a:endParaRPr>
          </a:p>
        </p:txBody>
      </p:sp>
      <p:sp>
        <p:nvSpPr>
          <p:cNvPr id="272" name="Google Shape;272;p37"/>
          <p:cNvSpPr txBox="1"/>
          <p:nvPr/>
        </p:nvSpPr>
        <p:spPr>
          <a:xfrm>
            <a:off x="241000" y="811638"/>
            <a:ext cx="5224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rPr>
              <a:t>Pure Data-driven Predictions</a:t>
            </a:r>
            <a:endParaRPr b="1" sz="2100"/>
          </a:p>
        </p:txBody>
      </p:sp>
      <p:pic>
        <p:nvPicPr>
          <p:cNvPr id="273" name="Google Shape;273;p37"/>
          <p:cNvPicPr preferRelativeResize="0"/>
          <p:nvPr/>
        </p:nvPicPr>
        <p:blipFill>
          <a:blip r:embed="rId3">
            <a:alphaModFix/>
          </a:blip>
          <a:stretch>
            <a:fillRect/>
          </a:stretch>
        </p:blipFill>
        <p:spPr>
          <a:xfrm>
            <a:off x="0" y="2207375"/>
            <a:ext cx="3535726" cy="1865425"/>
          </a:xfrm>
          <a:prstGeom prst="rect">
            <a:avLst/>
          </a:prstGeom>
          <a:noFill/>
          <a:ln>
            <a:noFill/>
          </a:ln>
        </p:spPr>
      </p:pic>
      <p:pic>
        <p:nvPicPr>
          <p:cNvPr id="274" name="Google Shape;274;p37"/>
          <p:cNvPicPr preferRelativeResize="0"/>
          <p:nvPr/>
        </p:nvPicPr>
        <p:blipFill>
          <a:blip r:embed="rId4">
            <a:alphaModFix/>
          </a:blip>
          <a:stretch>
            <a:fillRect/>
          </a:stretch>
        </p:blipFill>
        <p:spPr>
          <a:xfrm>
            <a:off x="3535725" y="1587850"/>
            <a:ext cx="5608275" cy="289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280" name="Google Shape;280;p38"/>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281" name="Google Shape;281;p38"/>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38"/>
          <p:cNvSpPr txBox="1"/>
          <p:nvPr/>
        </p:nvSpPr>
        <p:spPr>
          <a:xfrm>
            <a:off x="241000" y="811638"/>
            <a:ext cx="5224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t>PDE-driven Predictions</a:t>
            </a:r>
            <a:endParaRPr sz="2100"/>
          </a:p>
        </p:txBody>
      </p:sp>
      <p:sp>
        <p:nvSpPr>
          <p:cNvPr id="283" name="Google Shape;283;p38"/>
          <p:cNvSpPr txBox="1"/>
          <p:nvPr/>
        </p:nvSpPr>
        <p:spPr>
          <a:xfrm>
            <a:off x="241000" y="3831050"/>
            <a:ext cx="84672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Characterizing possible failure modes in physics-informed neural networks</a:t>
            </a:r>
            <a:endParaRPr sz="1600"/>
          </a:p>
          <a:p>
            <a:pPr indent="0" lvl="0" marL="0" rtl="0" algn="l">
              <a:spcBef>
                <a:spcPts val="0"/>
              </a:spcBef>
              <a:spcAft>
                <a:spcPts val="0"/>
              </a:spcAft>
              <a:buNone/>
            </a:pPr>
            <a:r>
              <a:rPr lang="en" sz="1600"/>
              <a:t>Krishnapriyan et al.</a:t>
            </a:r>
            <a:endParaRPr sz="1600"/>
          </a:p>
          <a:p>
            <a:pPr indent="0" lvl="0" marL="0" rtl="0" algn="l">
              <a:spcBef>
                <a:spcPts val="0"/>
              </a:spcBef>
              <a:spcAft>
                <a:spcPts val="0"/>
              </a:spcAft>
              <a:buNone/>
            </a:pPr>
            <a:r>
              <a:rPr lang="en" sz="1500" u="sng">
                <a:solidFill>
                  <a:srgbClr val="1C3678"/>
                </a:solidFill>
                <a:hlinkClick r:id="rId3">
                  <a:extLst>
                    <a:ext uri="{A12FA001-AC4F-418D-AE19-62706E023703}">
                      <ahyp:hlinkClr val="tx"/>
                    </a:ext>
                  </a:extLst>
                </a:hlinkClick>
              </a:rPr>
              <a:t>https://arxiv.org/abs/2109.01050</a:t>
            </a:r>
            <a:endParaRPr sz="1500"/>
          </a:p>
        </p:txBody>
      </p:sp>
      <p:pic>
        <p:nvPicPr>
          <p:cNvPr id="284" name="Google Shape;284;p38"/>
          <p:cNvPicPr preferRelativeResize="0"/>
          <p:nvPr/>
        </p:nvPicPr>
        <p:blipFill>
          <a:blip r:embed="rId4">
            <a:alphaModFix/>
          </a:blip>
          <a:stretch>
            <a:fillRect/>
          </a:stretch>
        </p:blipFill>
        <p:spPr>
          <a:xfrm>
            <a:off x="43175" y="1446413"/>
            <a:ext cx="4374447" cy="2399075"/>
          </a:xfrm>
          <a:prstGeom prst="rect">
            <a:avLst/>
          </a:prstGeom>
          <a:noFill/>
          <a:ln>
            <a:noFill/>
          </a:ln>
        </p:spPr>
      </p:pic>
      <p:pic>
        <p:nvPicPr>
          <p:cNvPr id="285" name="Google Shape;285;p38"/>
          <p:cNvPicPr preferRelativeResize="0"/>
          <p:nvPr/>
        </p:nvPicPr>
        <p:blipFill>
          <a:blip r:embed="rId5">
            <a:alphaModFix/>
          </a:blip>
          <a:stretch>
            <a:fillRect/>
          </a:stretch>
        </p:blipFill>
        <p:spPr>
          <a:xfrm>
            <a:off x="4572000" y="1435450"/>
            <a:ext cx="4440229" cy="2421001"/>
          </a:xfrm>
          <a:prstGeom prst="rect">
            <a:avLst/>
          </a:prstGeom>
          <a:noFill/>
          <a:ln>
            <a:noFill/>
          </a:ln>
        </p:spPr>
      </p:pic>
      <p:sp>
        <p:nvSpPr>
          <p:cNvPr id="286" name="Google Shape;286;p38"/>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a:bodyPr>
          <a:lstStyle/>
          <a:p>
            <a:pPr indent="0" lvl="0" marL="0" rtl="0" algn="l">
              <a:spcBef>
                <a:spcPts val="0"/>
              </a:spcBef>
              <a:spcAft>
                <a:spcPts val="0"/>
              </a:spcAft>
              <a:buClr>
                <a:schemeClr val="lt1"/>
              </a:buClr>
              <a:buSzPts val="3300"/>
              <a:buFont typeface="Arial"/>
              <a:buNone/>
            </a:pPr>
            <a:r>
              <a:rPr lang="en" sz="2800">
                <a:latin typeface="Lato"/>
                <a:ea typeface="Lato"/>
                <a:cs typeface="Lato"/>
                <a:sym typeface="Lato"/>
              </a:rPr>
              <a:t>Results</a:t>
            </a:r>
            <a:endParaRPr sz="28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292" name="Google Shape;292;p39"/>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293" name="Google Shape;293;p39"/>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39"/>
          <p:cNvSpPr txBox="1"/>
          <p:nvPr/>
        </p:nvSpPr>
        <p:spPr>
          <a:xfrm>
            <a:off x="4485350" y="697325"/>
            <a:ext cx="2069700" cy="10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595959"/>
              </a:solidFill>
              <a:latin typeface="Lato"/>
              <a:ea typeface="Lato"/>
              <a:cs typeface="Lato"/>
              <a:sym typeface="Lato"/>
            </a:endParaRPr>
          </a:p>
        </p:txBody>
      </p:sp>
      <p:sp>
        <p:nvSpPr>
          <p:cNvPr id="295" name="Google Shape;295;p39"/>
          <p:cNvSpPr txBox="1"/>
          <p:nvPr/>
        </p:nvSpPr>
        <p:spPr>
          <a:xfrm>
            <a:off x="241000" y="811638"/>
            <a:ext cx="522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PDE + Data driven solution?</a:t>
            </a:r>
            <a:endParaRPr b="1" sz="2000"/>
          </a:p>
        </p:txBody>
      </p:sp>
      <p:pic>
        <p:nvPicPr>
          <p:cNvPr id="296" name="Google Shape;296;p39"/>
          <p:cNvPicPr preferRelativeResize="0"/>
          <p:nvPr/>
        </p:nvPicPr>
        <p:blipFill>
          <a:blip r:embed="rId3">
            <a:alphaModFix/>
          </a:blip>
          <a:stretch>
            <a:fillRect/>
          </a:stretch>
        </p:blipFill>
        <p:spPr>
          <a:xfrm>
            <a:off x="4572000" y="1892650"/>
            <a:ext cx="4484350" cy="2445075"/>
          </a:xfrm>
          <a:prstGeom prst="rect">
            <a:avLst/>
          </a:prstGeom>
          <a:noFill/>
          <a:ln>
            <a:noFill/>
          </a:ln>
        </p:spPr>
      </p:pic>
      <p:pic>
        <p:nvPicPr>
          <p:cNvPr id="297" name="Google Shape;297;p39"/>
          <p:cNvPicPr preferRelativeResize="0"/>
          <p:nvPr/>
        </p:nvPicPr>
        <p:blipFill>
          <a:blip r:embed="rId4">
            <a:alphaModFix/>
          </a:blip>
          <a:stretch>
            <a:fillRect/>
          </a:stretch>
        </p:blipFill>
        <p:spPr>
          <a:xfrm>
            <a:off x="0" y="1892650"/>
            <a:ext cx="4484350" cy="2445081"/>
          </a:xfrm>
          <a:prstGeom prst="rect">
            <a:avLst/>
          </a:prstGeom>
          <a:noFill/>
          <a:ln>
            <a:noFill/>
          </a:ln>
        </p:spPr>
      </p:pic>
      <p:sp>
        <p:nvSpPr>
          <p:cNvPr id="298" name="Google Shape;298;p39"/>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a:bodyPr>
          <a:lstStyle/>
          <a:p>
            <a:pPr indent="0" lvl="0" marL="0" rtl="0" algn="l">
              <a:spcBef>
                <a:spcPts val="0"/>
              </a:spcBef>
              <a:spcAft>
                <a:spcPts val="0"/>
              </a:spcAft>
              <a:buClr>
                <a:schemeClr val="lt1"/>
              </a:buClr>
              <a:buSzPts val="3300"/>
              <a:buFont typeface="Arial"/>
              <a:buNone/>
            </a:pPr>
            <a:r>
              <a:rPr lang="en" sz="2800">
                <a:latin typeface="Lato"/>
                <a:ea typeface="Lato"/>
                <a:cs typeface="Lato"/>
                <a:sym typeface="Lato"/>
              </a:rPr>
              <a:t>Results</a:t>
            </a:r>
            <a:endParaRPr sz="28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Autofit/>
          </a:bodyPr>
          <a:lstStyle/>
          <a:p>
            <a:pPr indent="0" lvl="0" marL="0" rtl="0" algn="l">
              <a:lnSpc>
                <a:spcPct val="100000"/>
              </a:lnSpc>
              <a:spcBef>
                <a:spcPts val="0"/>
              </a:spcBef>
              <a:spcAft>
                <a:spcPts val="0"/>
              </a:spcAft>
              <a:buClr>
                <a:schemeClr val="dk1"/>
              </a:buClr>
              <a:buSzPts val="1100"/>
              <a:buFont typeface="Arial"/>
              <a:buNone/>
            </a:pPr>
            <a:r>
              <a:rPr lang="en" sz="2950">
                <a:latin typeface="Lato"/>
                <a:ea typeface="Lato"/>
                <a:cs typeface="Lato"/>
                <a:sym typeface="Lato"/>
              </a:rPr>
              <a:t>Conclusion</a:t>
            </a:r>
            <a:endParaRPr sz="2950">
              <a:latin typeface="Lato"/>
              <a:ea typeface="Lato"/>
              <a:cs typeface="Lato"/>
              <a:sym typeface="Lato"/>
            </a:endParaRPr>
          </a:p>
        </p:txBody>
      </p:sp>
      <p:sp>
        <p:nvSpPr>
          <p:cNvPr id="304" name="Google Shape;304;p40"/>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305" name="Google Shape;305;p40"/>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306" name="Google Shape;306;p40"/>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40"/>
          <p:cNvSpPr txBox="1"/>
          <p:nvPr/>
        </p:nvSpPr>
        <p:spPr>
          <a:xfrm>
            <a:off x="249125" y="710250"/>
            <a:ext cx="8487300" cy="40773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1000"/>
              </a:spcBef>
              <a:spcAft>
                <a:spcPts val="0"/>
              </a:spcAft>
              <a:buClr>
                <a:srgbClr val="000000"/>
              </a:buClr>
              <a:buSzPts val="2000"/>
              <a:buFont typeface="Arial"/>
              <a:buAutoNum type="arabicPeriod"/>
            </a:pPr>
            <a:r>
              <a:rPr b="1" lang="en" sz="2000"/>
              <a:t>Physics-informed Graph Network Simulator (GNS)</a:t>
            </a:r>
            <a:r>
              <a:rPr lang="en" sz="2000"/>
              <a:t>: By integrating physical laws with advanced graph network techniques, the GNS simulates the behavior of cantilever beams under varying loads and lengths.</a:t>
            </a:r>
            <a:endParaRPr sz="2000"/>
          </a:p>
          <a:p>
            <a:pPr indent="-355600" lvl="0" marL="457200" rtl="0" algn="just">
              <a:lnSpc>
                <a:spcPct val="115000"/>
              </a:lnSpc>
              <a:spcBef>
                <a:spcPts val="1000"/>
              </a:spcBef>
              <a:spcAft>
                <a:spcPts val="0"/>
              </a:spcAft>
              <a:buClr>
                <a:srgbClr val="000000"/>
              </a:buClr>
              <a:buSzPts val="2000"/>
              <a:buFont typeface="Arial"/>
              <a:buAutoNum type="arabicPeriod"/>
            </a:pPr>
            <a:r>
              <a:rPr b="1" lang="en" sz="2000"/>
              <a:t>High Accuracy and Computational Efficiency</a:t>
            </a:r>
            <a:r>
              <a:rPr lang="en" sz="2000"/>
              <a:t>: The results from the simulator have shown high accuracy in reproducing the structural responses.</a:t>
            </a:r>
            <a:endParaRPr sz="2000"/>
          </a:p>
          <a:p>
            <a:pPr indent="-355600" lvl="0" marL="457200" rtl="0" algn="just">
              <a:lnSpc>
                <a:spcPct val="115000"/>
              </a:lnSpc>
              <a:spcBef>
                <a:spcPts val="1000"/>
              </a:spcBef>
              <a:spcAft>
                <a:spcPts val="0"/>
              </a:spcAft>
              <a:buClr>
                <a:srgbClr val="000000"/>
              </a:buClr>
              <a:buSzPts val="2000"/>
              <a:buFont typeface="Arial"/>
              <a:buAutoNum type="arabicPeriod"/>
            </a:pPr>
            <a:r>
              <a:rPr b="1" lang="en" sz="2000"/>
              <a:t>Physics information Prediction</a:t>
            </a:r>
            <a:r>
              <a:rPr lang="en" sz="2000"/>
              <a:t>: By incorporating the physics laws, GNS is capable of predicting the structural properties such as stiffness. </a:t>
            </a:r>
            <a:endParaRPr sz="2000">
              <a:solidFill>
                <a:srgbClr val="59595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1"/>
          <p:cNvSpPr txBox="1"/>
          <p:nvPr>
            <p:ph idx="2" type="body"/>
          </p:nvPr>
        </p:nvSpPr>
        <p:spPr>
          <a:xfrm>
            <a:off x="629850" y="919900"/>
            <a:ext cx="7762800" cy="3626100"/>
          </a:xfrm>
          <a:prstGeom prst="rect">
            <a:avLst/>
          </a:prstGeom>
          <a:noFill/>
          <a:ln>
            <a:noFill/>
          </a:ln>
        </p:spPr>
        <p:txBody>
          <a:bodyPr anchorCtr="0" anchor="t" bIns="34275" lIns="68575" spcFirstLastPara="1" rIns="68575" wrap="square" tIns="34275">
            <a:normAutofit fontScale="77500" lnSpcReduction="10000"/>
          </a:bodyPr>
          <a:lstStyle/>
          <a:p>
            <a:pPr indent="-135731" lvl="0" marL="177800" rtl="0" algn="l">
              <a:lnSpc>
                <a:spcPct val="110000"/>
              </a:lnSpc>
              <a:spcBef>
                <a:spcPts val="800"/>
              </a:spcBef>
              <a:spcAft>
                <a:spcPts val="0"/>
              </a:spcAft>
              <a:buSzPct val="119047"/>
              <a:buChar char="•"/>
            </a:pPr>
            <a:r>
              <a:rPr lang="en"/>
              <a:t>Moving on from toy problems: Extend the simulator to address dynamic problems, to make it an efficient tool for predicting the time-varying structural behavior.</a:t>
            </a:r>
            <a:endParaRPr/>
          </a:p>
          <a:p>
            <a:pPr indent="-154940" lvl="1" marL="520700" rtl="0" algn="l">
              <a:lnSpc>
                <a:spcPct val="110000"/>
              </a:lnSpc>
              <a:spcBef>
                <a:spcPts val="800"/>
              </a:spcBef>
              <a:spcAft>
                <a:spcPts val="0"/>
              </a:spcAft>
              <a:buSzPct val="88888"/>
              <a:buChar char="•"/>
            </a:pPr>
            <a:r>
              <a:rPr lang="en"/>
              <a:t>Compare with gradient free optimization methods in time and accuracy performance</a:t>
            </a:r>
            <a:endParaRPr/>
          </a:p>
          <a:p>
            <a:pPr indent="-135731" lvl="0" marL="177800" rtl="0" algn="l">
              <a:lnSpc>
                <a:spcPct val="110000"/>
              </a:lnSpc>
              <a:spcBef>
                <a:spcPts val="800"/>
              </a:spcBef>
              <a:spcAft>
                <a:spcPts val="0"/>
              </a:spcAft>
              <a:buSzPct val="119047"/>
              <a:buChar char="•"/>
            </a:pPr>
            <a:r>
              <a:rPr lang="en"/>
              <a:t>Utilizing Real-World Data: Integrate real-world data from sensors to improve the accuracy and applicability of simulations, moving beyond simulated data to better reflect actual conditions.</a:t>
            </a:r>
            <a:endParaRPr/>
          </a:p>
          <a:p>
            <a:pPr indent="-135731" lvl="0" marL="177800" rtl="0" algn="l">
              <a:lnSpc>
                <a:spcPct val="110000"/>
              </a:lnSpc>
              <a:spcBef>
                <a:spcPts val="800"/>
              </a:spcBef>
              <a:spcAft>
                <a:spcPts val="0"/>
              </a:spcAft>
              <a:buSzPct val="119047"/>
              <a:buChar char="•"/>
            </a:pPr>
            <a:r>
              <a:rPr lang="en"/>
              <a:t>Expanding to Different Structural Types: Train the GNS to handle various structural types with minimal additional training required to improve generalization.</a:t>
            </a:r>
            <a:endParaRPr/>
          </a:p>
          <a:p>
            <a:pPr indent="-135731" lvl="0" marL="177800" rtl="0" algn="l">
              <a:lnSpc>
                <a:spcPct val="110000"/>
              </a:lnSpc>
              <a:spcBef>
                <a:spcPts val="800"/>
              </a:spcBef>
              <a:spcAft>
                <a:spcPts val="0"/>
              </a:spcAft>
              <a:buSzPct val="119047"/>
              <a:buChar char="•"/>
            </a:pPr>
            <a:r>
              <a:rPr lang="en"/>
              <a:t>Training heuristics: Using some strategies such as different optimizers and learning rate schedulers to speed up training.</a:t>
            </a:r>
            <a:endParaRPr/>
          </a:p>
        </p:txBody>
      </p:sp>
      <p:sp>
        <p:nvSpPr>
          <p:cNvPr id="313" name="Google Shape;313;p41"/>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t>What’s next?</a:t>
            </a:r>
            <a:endParaRPr/>
          </a:p>
        </p:txBody>
      </p:sp>
      <p:sp>
        <p:nvSpPr>
          <p:cNvPr id="314" name="Google Shape;314;p41"/>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315" name="Google Shape;315;p41"/>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316" name="Google Shape;316;p41"/>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Autofit/>
          </a:bodyPr>
          <a:lstStyle/>
          <a:p>
            <a:pPr indent="0" lvl="0" marL="0" rtl="0" algn="l">
              <a:lnSpc>
                <a:spcPct val="100000"/>
              </a:lnSpc>
              <a:spcBef>
                <a:spcPts val="0"/>
              </a:spcBef>
              <a:spcAft>
                <a:spcPts val="0"/>
              </a:spcAft>
              <a:buClr>
                <a:schemeClr val="dk1"/>
              </a:buClr>
              <a:buSzPts val="1100"/>
              <a:buFont typeface="Arial"/>
              <a:buNone/>
            </a:pPr>
            <a:r>
              <a:rPr lang="en" sz="2950">
                <a:latin typeface="Lato"/>
                <a:ea typeface="Lato"/>
                <a:cs typeface="Lato"/>
                <a:sym typeface="Lato"/>
              </a:rPr>
              <a:t>Project Team and Contributions</a:t>
            </a:r>
            <a:endParaRPr sz="2950">
              <a:latin typeface="Lato"/>
              <a:ea typeface="Lato"/>
              <a:cs typeface="Lato"/>
              <a:sym typeface="Lato"/>
            </a:endParaRPr>
          </a:p>
        </p:txBody>
      </p:sp>
      <p:sp>
        <p:nvSpPr>
          <p:cNvPr id="322" name="Google Shape;322;p42"/>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323" name="Google Shape;323;p42"/>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324" name="Google Shape;324;p42"/>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42"/>
          <p:cNvSpPr txBox="1"/>
          <p:nvPr/>
        </p:nvSpPr>
        <p:spPr>
          <a:xfrm>
            <a:off x="381825" y="786425"/>
            <a:ext cx="8234100" cy="41400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1000"/>
              </a:spcBef>
              <a:spcAft>
                <a:spcPts val="0"/>
              </a:spcAft>
              <a:buClr>
                <a:srgbClr val="1A1A1A"/>
              </a:buClr>
              <a:buSzPts val="1700"/>
              <a:buFont typeface="Lato"/>
              <a:buChar char="❏"/>
            </a:pPr>
            <a:r>
              <a:rPr b="1" lang="en" sz="1700">
                <a:solidFill>
                  <a:srgbClr val="1A1A1A"/>
                </a:solidFill>
              </a:rPr>
              <a:t>James Xu:  </a:t>
            </a:r>
            <a:r>
              <a:rPr lang="en" sz="1700">
                <a:solidFill>
                  <a:srgbClr val="1A1A1A"/>
                </a:solidFill>
              </a:rPr>
              <a:t>He was responsible for data generation using OpenSeespy, as well as model building, training, and testing with the GNS.</a:t>
            </a:r>
            <a:endParaRPr sz="1700">
              <a:solidFill>
                <a:srgbClr val="1A1A1A"/>
              </a:solidFill>
            </a:endParaRPr>
          </a:p>
          <a:p>
            <a:pPr indent="-336550" lvl="0" marL="457200" rtl="0" algn="just">
              <a:lnSpc>
                <a:spcPct val="115000"/>
              </a:lnSpc>
              <a:spcBef>
                <a:spcPts val="1000"/>
              </a:spcBef>
              <a:spcAft>
                <a:spcPts val="0"/>
              </a:spcAft>
              <a:buClr>
                <a:srgbClr val="1A1A1A"/>
              </a:buClr>
              <a:buSzPts val="1700"/>
              <a:buFont typeface="Lato"/>
              <a:buChar char="❏"/>
            </a:pPr>
            <a:r>
              <a:rPr b="1" lang="en" sz="1700">
                <a:solidFill>
                  <a:srgbClr val="1A1A1A"/>
                </a:solidFill>
              </a:rPr>
              <a:t>Kurt Soncco: </a:t>
            </a:r>
            <a:r>
              <a:rPr lang="en" sz="1700">
                <a:solidFill>
                  <a:srgbClr val="1A1A1A"/>
                </a:solidFill>
              </a:rPr>
              <a:t>He was responsible for model building, training, and testing with the Graph Network Simulator, as well as conducting the literature review.</a:t>
            </a:r>
            <a:endParaRPr sz="1700">
              <a:solidFill>
                <a:srgbClr val="1A1A1A"/>
              </a:solidFill>
            </a:endParaRPr>
          </a:p>
          <a:p>
            <a:pPr indent="-336550" lvl="0" marL="457200" rtl="0" algn="just">
              <a:lnSpc>
                <a:spcPct val="115000"/>
              </a:lnSpc>
              <a:spcBef>
                <a:spcPts val="1000"/>
              </a:spcBef>
              <a:spcAft>
                <a:spcPts val="0"/>
              </a:spcAft>
              <a:buClr>
                <a:srgbClr val="1A1A1A"/>
              </a:buClr>
              <a:buSzPts val="1700"/>
              <a:buFont typeface="Lato"/>
              <a:buChar char="❏"/>
            </a:pPr>
            <a:r>
              <a:rPr b="1" lang="en" sz="1700">
                <a:solidFill>
                  <a:srgbClr val="1A1A1A"/>
                </a:solidFill>
              </a:rPr>
              <a:t>Liuyun Xu: </a:t>
            </a:r>
            <a:r>
              <a:rPr lang="en" sz="1700">
                <a:solidFill>
                  <a:srgbClr val="1A1A1A"/>
                </a:solidFill>
              </a:rPr>
              <a:t>She worked on data generation using OpenSeespy, prepared the presentation slides, as well as helped with the model building.</a:t>
            </a:r>
            <a:endParaRPr sz="1700">
              <a:solidFill>
                <a:srgbClr val="1A1A1A"/>
              </a:solidFill>
            </a:endParaRPr>
          </a:p>
          <a:p>
            <a:pPr indent="-336550" lvl="0" marL="457200" rtl="0" algn="just">
              <a:lnSpc>
                <a:spcPct val="115000"/>
              </a:lnSpc>
              <a:spcBef>
                <a:spcPts val="1000"/>
              </a:spcBef>
              <a:spcAft>
                <a:spcPts val="0"/>
              </a:spcAft>
              <a:buClr>
                <a:srgbClr val="1A1A1A"/>
              </a:buClr>
              <a:buSzPts val="1700"/>
              <a:buFont typeface="Lato"/>
              <a:buChar char="❏"/>
            </a:pPr>
            <a:r>
              <a:rPr b="1" lang="en" sz="1700">
                <a:solidFill>
                  <a:srgbClr val="1A1A1A"/>
                </a:solidFill>
              </a:rPr>
              <a:t>Muhammad Ali</a:t>
            </a:r>
            <a:r>
              <a:rPr lang="en" sz="1700">
                <a:solidFill>
                  <a:srgbClr val="1A1A1A"/>
                </a:solidFill>
              </a:rPr>
              <a:t>: He worked alongside others for the model building, as well as prepared the presentation slides.</a:t>
            </a:r>
            <a:endParaRPr sz="1700">
              <a:solidFill>
                <a:srgbClr val="1A1A1A"/>
              </a:solidFill>
            </a:endParaRPr>
          </a:p>
          <a:p>
            <a:pPr indent="-336550" lvl="0" marL="457200" rtl="0" algn="just">
              <a:lnSpc>
                <a:spcPct val="115000"/>
              </a:lnSpc>
              <a:spcBef>
                <a:spcPts val="1000"/>
              </a:spcBef>
              <a:spcAft>
                <a:spcPts val="1000"/>
              </a:spcAft>
              <a:buClr>
                <a:srgbClr val="1A1A1A"/>
              </a:buClr>
              <a:buSzPts val="1700"/>
              <a:buFont typeface="Lato"/>
              <a:buChar char="❏"/>
            </a:pPr>
            <a:r>
              <a:rPr b="1" lang="en" sz="1700">
                <a:solidFill>
                  <a:srgbClr val="1A1A1A"/>
                </a:solidFill>
              </a:rPr>
              <a:t>Zul Kazeem</a:t>
            </a:r>
            <a:r>
              <a:rPr lang="en" sz="1700">
                <a:solidFill>
                  <a:srgbClr val="1A1A1A"/>
                </a:solidFill>
              </a:rPr>
              <a:t>: She helped with data preprocessing, slide preparation, as well as code documentation.</a:t>
            </a:r>
            <a:endParaRPr sz="1200">
              <a:solidFill>
                <a:srgbClr val="59595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idx="2" type="body"/>
          </p:nvPr>
        </p:nvSpPr>
        <p:spPr>
          <a:xfrm>
            <a:off x="372675" y="1002025"/>
            <a:ext cx="4503900" cy="3603000"/>
          </a:xfrm>
          <a:prstGeom prst="rect">
            <a:avLst/>
          </a:prstGeom>
          <a:noFill/>
          <a:ln>
            <a:noFill/>
          </a:ln>
        </p:spPr>
        <p:txBody>
          <a:bodyPr anchorCtr="0" anchor="t" bIns="34275" lIns="68575" spcFirstLastPara="1" rIns="68575" wrap="square" tIns="34275">
            <a:normAutofit fontScale="77500" lnSpcReduction="20000"/>
          </a:bodyPr>
          <a:lstStyle/>
          <a:p>
            <a:pPr indent="-135731" lvl="0" marL="177800" rtl="0" algn="l">
              <a:lnSpc>
                <a:spcPct val="110000"/>
              </a:lnSpc>
              <a:spcBef>
                <a:spcPts val="800"/>
              </a:spcBef>
              <a:spcAft>
                <a:spcPts val="0"/>
              </a:spcAft>
              <a:buSzPct val="119047"/>
              <a:buChar char="•"/>
            </a:pPr>
            <a:r>
              <a:rPr lang="en"/>
              <a:t>All codes are available on Github at </a:t>
            </a:r>
            <a:r>
              <a:rPr lang="en" u="sng">
                <a:solidFill>
                  <a:schemeClr val="hlink"/>
                </a:solidFill>
                <a:hlinkClick r:id="rId3"/>
              </a:rPr>
              <a:t>https://github.com/jamesterryxu/dsa-2024</a:t>
            </a:r>
            <a:endParaRPr/>
          </a:p>
          <a:p>
            <a:pPr indent="-135731" lvl="0" marL="177800" rtl="0" algn="l">
              <a:spcBef>
                <a:spcPts val="800"/>
              </a:spcBef>
              <a:spcAft>
                <a:spcPts val="0"/>
              </a:spcAft>
              <a:buSzPct val="166666"/>
              <a:buChar char="•"/>
            </a:pPr>
            <a:r>
              <a:rPr lang="en"/>
              <a:t>Project is uploaded in DesignSafe as: </a:t>
            </a:r>
            <a:r>
              <a:rPr b="1" lang="en"/>
              <a:t>PRJ-4829 | Towards Inverse Physics-Driven Graph Network Simulator (</a:t>
            </a:r>
            <a:r>
              <a:rPr b="1" lang="en" u="sng">
                <a:hlinkClick r:id="rId4"/>
              </a:rPr>
              <a:t>Data Depot | DesignSafe-CI</a:t>
            </a:r>
            <a:r>
              <a:rPr b="1" lang="en"/>
              <a:t>)</a:t>
            </a:r>
            <a:endParaRPr b="1" sz="1500">
              <a:solidFill>
                <a:srgbClr val="333333"/>
              </a:solidFill>
              <a:highlight>
                <a:srgbClr val="FFFFFF"/>
              </a:highlight>
            </a:endParaRPr>
          </a:p>
          <a:p>
            <a:pPr indent="-135731" lvl="0" marL="177800" rtl="0" algn="l">
              <a:lnSpc>
                <a:spcPct val="110000"/>
              </a:lnSpc>
              <a:spcBef>
                <a:spcPts val="800"/>
              </a:spcBef>
              <a:spcAft>
                <a:spcPts val="0"/>
              </a:spcAft>
              <a:buSzPct val="119047"/>
              <a:buChar char="•"/>
            </a:pPr>
            <a:r>
              <a:rPr lang="en"/>
              <a:t>Proper Code documentation to ensure reusability and reproducibility as can be seen at </a:t>
            </a:r>
            <a:r>
              <a:rPr lang="en" u="sng">
                <a:solidFill>
                  <a:schemeClr val="hlink"/>
                </a:solidFill>
                <a:hlinkClick r:id="rId5"/>
              </a:rPr>
              <a:t>https://github.com/jamesterryxu/dsa-2024/blob/main/Copy_of_gns_colab_ZK.ipynb</a:t>
            </a:r>
            <a:endParaRPr/>
          </a:p>
          <a:p>
            <a:pPr indent="-135731" lvl="0" marL="177800" rtl="0" algn="l">
              <a:lnSpc>
                <a:spcPct val="110000"/>
              </a:lnSpc>
              <a:spcBef>
                <a:spcPts val="800"/>
              </a:spcBef>
              <a:spcAft>
                <a:spcPts val="0"/>
              </a:spcAft>
              <a:buSzPct val="119047"/>
              <a:buChar char="•"/>
            </a:pPr>
            <a:r>
              <a:rPr lang="en"/>
              <a:t>Notebook can be easily run on Google Colab</a:t>
            </a:r>
            <a:endParaRPr/>
          </a:p>
          <a:p>
            <a:pPr indent="0" lvl="0" marL="0" rtl="0" algn="l">
              <a:lnSpc>
                <a:spcPct val="110000"/>
              </a:lnSpc>
              <a:spcBef>
                <a:spcPts val="800"/>
              </a:spcBef>
              <a:spcAft>
                <a:spcPts val="0"/>
              </a:spcAft>
              <a:buNone/>
            </a:pPr>
            <a:r>
              <a:t/>
            </a:r>
            <a:endParaRPr/>
          </a:p>
        </p:txBody>
      </p:sp>
      <p:sp>
        <p:nvSpPr>
          <p:cNvPr id="331" name="Google Shape;331;p43"/>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latin typeface="Lato"/>
                <a:ea typeface="Lato"/>
                <a:cs typeface="Lato"/>
                <a:sym typeface="Lato"/>
              </a:rPr>
              <a:t>Appendix</a:t>
            </a:r>
            <a:endParaRPr>
              <a:latin typeface="Lato"/>
              <a:ea typeface="Lato"/>
              <a:cs typeface="Lato"/>
              <a:sym typeface="Lato"/>
            </a:endParaRPr>
          </a:p>
        </p:txBody>
      </p:sp>
      <p:sp>
        <p:nvSpPr>
          <p:cNvPr id="332" name="Google Shape;332;p43"/>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333" name="Google Shape;333;p43"/>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334" name="Google Shape;334;p43"/>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p43"/>
          <p:cNvPicPr preferRelativeResize="0"/>
          <p:nvPr/>
        </p:nvPicPr>
        <p:blipFill>
          <a:blip r:embed="rId6">
            <a:alphaModFix/>
          </a:blip>
          <a:stretch>
            <a:fillRect/>
          </a:stretch>
        </p:blipFill>
        <p:spPr>
          <a:xfrm>
            <a:off x="4958750" y="879300"/>
            <a:ext cx="4125901" cy="1607651"/>
          </a:xfrm>
          <a:prstGeom prst="rect">
            <a:avLst/>
          </a:prstGeom>
          <a:noFill/>
          <a:ln>
            <a:noFill/>
          </a:ln>
        </p:spPr>
      </p:pic>
      <p:pic>
        <p:nvPicPr>
          <p:cNvPr id="336" name="Google Shape;336;p43"/>
          <p:cNvPicPr preferRelativeResize="0"/>
          <p:nvPr/>
        </p:nvPicPr>
        <p:blipFill>
          <a:blip r:embed="rId7">
            <a:alphaModFix/>
          </a:blip>
          <a:stretch>
            <a:fillRect/>
          </a:stretch>
        </p:blipFill>
        <p:spPr>
          <a:xfrm>
            <a:off x="4958750" y="2777800"/>
            <a:ext cx="3971656" cy="1607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Autofit/>
          </a:bodyPr>
          <a:lstStyle/>
          <a:p>
            <a:pPr indent="0" lvl="0" marL="0" rtl="0" algn="l">
              <a:lnSpc>
                <a:spcPct val="100000"/>
              </a:lnSpc>
              <a:spcBef>
                <a:spcPts val="0"/>
              </a:spcBef>
              <a:spcAft>
                <a:spcPts val="0"/>
              </a:spcAft>
              <a:buClr>
                <a:schemeClr val="dk1"/>
              </a:buClr>
              <a:buSzPts val="1100"/>
              <a:buFont typeface="Arial"/>
              <a:buNone/>
            </a:pPr>
            <a:r>
              <a:rPr lang="en" sz="2950">
                <a:latin typeface="Lato"/>
                <a:ea typeface="Lato"/>
                <a:cs typeface="Lato"/>
                <a:sym typeface="Lato"/>
              </a:rPr>
              <a:t>References</a:t>
            </a:r>
            <a:endParaRPr sz="2950">
              <a:latin typeface="Lato"/>
              <a:ea typeface="Lato"/>
              <a:cs typeface="Lato"/>
              <a:sym typeface="Lato"/>
            </a:endParaRPr>
          </a:p>
        </p:txBody>
      </p:sp>
      <p:sp>
        <p:nvSpPr>
          <p:cNvPr id="342" name="Google Shape;342;p44"/>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343" name="Google Shape;343;p44"/>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344" name="Google Shape;344;p44"/>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44"/>
          <p:cNvSpPr txBox="1"/>
          <p:nvPr/>
        </p:nvSpPr>
        <p:spPr>
          <a:xfrm>
            <a:off x="727650" y="1031200"/>
            <a:ext cx="7688700" cy="340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1A1A1A"/>
              </a:buClr>
              <a:buSzPts val="1800"/>
              <a:buFont typeface="Arial"/>
              <a:buAutoNum type="arabicPeriod"/>
            </a:pPr>
            <a:r>
              <a:rPr lang="en" sz="1800">
                <a:solidFill>
                  <a:srgbClr val="1A1A1A"/>
                </a:solidFill>
              </a:rPr>
              <a:t>Li, Q., Wang, Z., Li, L., Hao, H., Chen, W., &amp; Shao, Y. (2023). Machine learning prediction of structural dynamic responses using graph neural networks. </a:t>
            </a:r>
            <a:r>
              <a:rPr i="1" lang="en" sz="1800">
                <a:solidFill>
                  <a:srgbClr val="1A1A1A"/>
                </a:solidFill>
              </a:rPr>
              <a:t>Computers &amp; Structures, 289</a:t>
            </a:r>
            <a:r>
              <a:rPr lang="en" sz="1800">
                <a:solidFill>
                  <a:srgbClr val="1A1A1A"/>
                </a:solidFill>
              </a:rPr>
              <a:t>, 107188.</a:t>
            </a:r>
            <a:r>
              <a:rPr lang="en" sz="1800">
                <a:solidFill>
                  <a:srgbClr val="1A1A1A"/>
                </a:solidFill>
                <a:uFill>
                  <a:noFill/>
                </a:uFill>
                <a:hlinkClick r:id="rId3">
                  <a:extLst>
                    <a:ext uri="{A12FA001-AC4F-418D-AE19-62706E023703}">
                      <ahyp:hlinkClr val="tx"/>
                    </a:ext>
                  </a:extLst>
                </a:hlinkClick>
              </a:rPr>
              <a:t> </a:t>
            </a:r>
            <a:endParaRPr sz="1800">
              <a:solidFill>
                <a:srgbClr val="1A1A1A"/>
              </a:solidFill>
            </a:endParaRPr>
          </a:p>
          <a:p>
            <a:pPr indent="-342900" lvl="0" marL="457200" rtl="0" algn="l">
              <a:lnSpc>
                <a:spcPct val="115000"/>
              </a:lnSpc>
              <a:spcBef>
                <a:spcPts val="0"/>
              </a:spcBef>
              <a:spcAft>
                <a:spcPts val="0"/>
              </a:spcAft>
              <a:buClr>
                <a:srgbClr val="1A1A1A"/>
              </a:buClr>
              <a:buSzPts val="1800"/>
              <a:buFont typeface="Arial"/>
              <a:buAutoNum type="arabicPeriod"/>
            </a:pPr>
            <a:r>
              <a:rPr lang="en" sz="1800">
                <a:solidFill>
                  <a:srgbClr val="1A1A1A"/>
                </a:solidFill>
                <a:highlight>
                  <a:srgbClr val="FFFFFF"/>
                </a:highlight>
              </a:rPr>
              <a:t>Godwin, J., Pfaff, T., Ying, R., Leskovec, J., &amp; Battaglia, P. W. (2020). Learning to Simulate Complex Physics with Graph Networks. </a:t>
            </a:r>
            <a:r>
              <a:rPr i="1" lang="en" sz="1800">
                <a:solidFill>
                  <a:srgbClr val="1A1A1A"/>
                </a:solidFill>
                <a:highlight>
                  <a:srgbClr val="FFFFFF"/>
                </a:highlight>
              </a:rPr>
              <a:t>ArXiv</a:t>
            </a:r>
            <a:r>
              <a:rPr lang="en" sz="1800">
                <a:solidFill>
                  <a:srgbClr val="1A1A1A"/>
                </a:solidFill>
                <a:highlight>
                  <a:srgbClr val="FFFFFF"/>
                </a:highlight>
              </a:rPr>
              <a:t>. /abs/2002.09405</a:t>
            </a:r>
            <a:endParaRPr sz="1800">
              <a:solidFill>
                <a:srgbClr val="1A1A1A"/>
              </a:solidFill>
              <a:highlight>
                <a:srgbClr val="FFFFFF"/>
              </a:highlight>
            </a:endParaRPr>
          </a:p>
          <a:p>
            <a:pPr indent="-342900" lvl="0" marL="457200" rtl="0" algn="l">
              <a:lnSpc>
                <a:spcPct val="115000"/>
              </a:lnSpc>
              <a:spcBef>
                <a:spcPts val="0"/>
              </a:spcBef>
              <a:spcAft>
                <a:spcPts val="0"/>
              </a:spcAft>
              <a:buClr>
                <a:srgbClr val="1A1A1A"/>
              </a:buClr>
              <a:buSzPts val="1800"/>
              <a:buFont typeface="Times New Roman"/>
              <a:buAutoNum type="arabicPeriod"/>
            </a:pPr>
            <a:r>
              <a:rPr lang="en" sz="1800">
                <a:solidFill>
                  <a:srgbClr val="1A1A1A"/>
                </a:solidFill>
                <a:highlight>
                  <a:srgbClr val="FFFFFF"/>
                </a:highlight>
              </a:rPr>
              <a:t>Fogang, V. Euler-Bernoulli Beam Theory: First-Order Analysis, Second-Order Analysis, Stability, and Vibration Analysis Using the Finite Difference Method. </a:t>
            </a:r>
            <a:r>
              <a:rPr i="1" lang="en" sz="1800">
                <a:solidFill>
                  <a:srgbClr val="1A1A1A"/>
                </a:solidFill>
                <a:highlight>
                  <a:srgbClr val="FFFFFF"/>
                </a:highlight>
              </a:rPr>
              <a:t>Preprints</a:t>
            </a:r>
            <a:r>
              <a:rPr lang="en" sz="1800">
                <a:solidFill>
                  <a:srgbClr val="1A1A1A"/>
                </a:solidFill>
                <a:highlight>
                  <a:srgbClr val="FFFFFF"/>
                </a:highlight>
              </a:rPr>
              <a:t> </a:t>
            </a:r>
            <a:r>
              <a:rPr b="1" lang="en" sz="1800">
                <a:solidFill>
                  <a:srgbClr val="1A1A1A"/>
                </a:solidFill>
                <a:highlight>
                  <a:srgbClr val="FFFFFF"/>
                </a:highlight>
              </a:rPr>
              <a:t>2021</a:t>
            </a:r>
            <a:r>
              <a:rPr lang="en" sz="1800">
                <a:solidFill>
                  <a:srgbClr val="1A1A1A"/>
                </a:solidFill>
                <a:highlight>
                  <a:srgbClr val="FFFFFF"/>
                </a:highlight>
              </a:rPr>
              <a:t>, 2021020559. </a:t>
            </a:r>
            <a:r>
              <a:rPr lang="en" sz="1800" u="sng">
                <a:solidFill>
                  <a:srgbClr val="1A1A1A"/>
                </a:solidFill>
                <a:highlight>
                  <a:srgbClr val="FFFFFF"/>
                </a:highlight>
                <a:hlinkClick r:id="rId4">
                  <a:extLst>
                    <a:ext uri="{A12FA001-AC4F-418D-AE19-62706E023703}">
                      <ahyp:hlinkClr val="tx"/>
                    </a:ext>
                  </a:extLst>
                </a:hlinkClick>
              </a:rPr>
              <a:t>https://doi.org/10.20944/preprints202102.0559.v2</a:t>
            </a:r>
            <a:endParaRPr sz="1800">
              <a:solidFill>
                <a:srgbClr val="4A4A4A"/>
              </a:solidFill>
              <a:highlight>
                <a:srgbClr val="FFFFFF"/>
              </a:highlight>
            </a:endParaRPr>
          </a:p>
          <a:p>
            <a:pPr indent="0" lvl="0" marL="0" rtl="0" algn="l">
              <a:lnSpc>
                <a:spcPct val="115000"/>
              </a:lnSpc>
              <a:spcBef>
                <a:spcPts val="1000"/>
              </a:spcBef>
              <a:spcAft>
                <a:spcPts val="1000"/>
              </a:spcAft>
              <a:buNone/>
            </a:pPr>
            <a:r>
              <a:t/>
            </a:r>
            <a:endParaRPr>
              <a:solidFill>
                <a:srgbClr val="1C367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idx="2" type="body"/>
          </p:nvPr>
        </p:nvSpPr>
        <p:spPr>
          <a:xfrm>
            <a:off x="629857" y="1599850"/>
            <a:ext cx="6858600" cy="2763300"/>
          </a:xfrm>
          <a:prstGeom prst="rect">
            <a:avLst/>
          </a:prstGeom>
        </p:spPr>
        <p:txBody>
          <a:bodyPr anchorCtr="0" anchor="t" bIns="34275" lIns="68575" spcFirstLastPara="1" rIns="68575" wrap="square" tIns="34275">
            <a:normAutofit/>
          </a:bodyPr>
          <a:lstStyle/>
          <a:p>
            <a:pPr indent="-368300" lvl="0" marL="457200" rtl="0" algn="l">
              <a:lnSpc>
                <a:spcPct val="150000"/>
              </a:lnSpc>
              <a:spcBef>
                <a:spcPts val="800"/>
              </a:spcBef>
              <a:spcAft>
                <a:spcPts val="0"/>
              </a:spcAft>
              <a:buSzPts val="2200"/>
              <a:buChar char="•"/>
            </a:pPr>
            <a:r>
              <a:rPr lang="en" sz="2200"/>
              <a:t>University of Texas Advanced Computing Center</a:t>
            </a:r>
            <a:endParaRPr sz="2200"/>
          </a:p>
          <a:p>
            <a:pPr indent="-368300" lvl="0" marL="457200" rtl="0" algn="l">
              <a:lnSpc>
                <a:spcPct val="150000"/>
              </a:lnSpc>
              <a:spcBef>
                <a:spcPts val="0"/>
              </a:spcBef>
              <a:spcAft>
                <a:spcPts val="0"/>
              </a:spcAft>
              <a:buSzPts val="2200"/>
              <a:buChar char="•"/>
            </a:pPr>
            <a:r>
              <a:rPr lang="en" sz="2200"/>
              <a:t>Professor Somdatta Goswami</a:t>
            </a:r>
            <a:endParaRPr sz="2200"/>
          </a:p>
          <a:p>
            <a:pPr indent="-368300" lvl="0" marL="457200" rtl="0" algn="l">
              <a:lnSpc>
                <a:spcPct val="150000"/>
              </a:lnSpc>
              <a:spcBef>
                <a:spcPts val="0"/>
              </a:spcBef>
              <a:spcAft>
                <a:spcPts val="0"/>
              </a:spcAft>
              <a:buSzPts val="2200"/>
              <a:buChar char="•"/>
            </a:pPr>
            <a:r>
              <a:rPr lang="en" sz="2200"/>
              <a:t>Professor Krishna Kumar</a:t>
            </a:r>
            <a:endParaRPr sz="2200"/>
          </a:p>
          <a:p>
            <a:pPr indent="-368300" lvl="0" marL="457200" rtl="0" algn="l">
              <a:lnSpc>
                <a:spcPct val="150000"/>
              </a:lnSpc>
              <a:spcBef>
                <a:spcPts val="0"/>
              </a:spcBef>
              <a:spcAft>
                <a:spcPts val="0"/>
              </a:spcAft>
              <a:buSzPts val="2200"/>
              <a:buChar char="•"/>
            </a:pPr>
            <a:r>
              <a:rPr lang="en" sz="2200"/>
              <a:t>Cheng-Hsi  Hsiao</a:t>
            </a:r>
            <a:endParaRPr sz="2200"/>
          </a:p>
        </p:txBody>
      </p:sp>
      <p:sp>
        <p:nvSpPr>
          <p:cNvPr id="351" name="Google Shape;351;p45"/>
          <p:cNvSpPr txBox="1"/>
          <p:nvPr>
            <p:ph type="title"/>
          </p:nvPr>
        </p:nvSpPr>
        <p:spPr>
          <a:xfrm>
            <a:off x="0" y="0"/>
            <a:ext cx="9144000" cy="680700"/>
          </a:xfrm>
          <a:prstGeom prst="rect">
            <a:avLst/>
          </a:prstGeom>
        </p:spPr>
        <p:txBody>
          <a:bodyPr anchorCtr="0" anchor="ctr" bIns="34275" lIns="68575" spcFirstLastPara="1" rIns="68575" wrap="square" tIns="205725">
            <a:normAutofit fontScale="90000"/>
          </a:bodyPr>
          <a:lstStyle/>
          <a:p>
            <a:pPr indent="0" lvl="0" marL="0" rtl="0" algn="l">
              <a:spcBef>
                <a:spcPts val="0"/>
              </a:spcBef>
              <a:spcAft>
                <a:spcPts val="0"/>
              </a:spcAft>
              <a:buNone/>
            </a:pPr>
            <a:r>
              <a:rPr lang="en">
                <a:latin typeface="Lato"/>
                <a:ea typeface="Lato"/>
                <a:cs typeface="Lato"/>
                <a:sym typeface="Lato"/>
              </a:rPr>
              <a:t>Acknowledgment</a:t>
            </a:r>
            <a:endParaRPr>
              <a:latin typeface="Lato"/>
              <a:ea typeface="Lato"/>
              <a:cs typeface="Lato"/>
              <a:sym typeface="Lato"/>
            </a:endParaRPr>
          </a:p>
        </p:txBody>
      </p:sp>
      <p:sp>
        <p:nvSpPr>
          <p:cNvPr id="352" name="Google Shape;352;p45"/>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353" name="Google Shape;353;p45"/>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a:t>
            </a:r>
            <a:r>
              <a:rPr lang="en"/>
              <a:t>sa-2024</a:t>
            </a:r>
            <a:endParaRPr/>
          </a:p>
        </p:txBody>
      </p:sp>
      <p:sp>
        <p:nvSpPr>
          <p:cNvPr id="354" name="Google Shape;354;p45"/>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Autofit/>
          </a:bodyPr>
          <a:lstStyle/>
          <a:p>
            <a:pPr indent="0" lvl="0" marL="0" rtl="0" algn="l">
              <a:lnSpc>
                <a:spcPct val="100000"/>
              </a:lnSpc>
              <a:spcBef>
                <a:spcPts val="0"/>
              </a:spcBef>
              <a:spcAft>
                <a:spcPts val="0"/>
              </a:spcAft>
              <a:buClr>
                <a:schemeClr val="dk1"/>
              </a:buClr>
              <a:buSzPts val="1100"/>
              <a:buFont typeface="Arial"/>
              <a:buNone/>
            </a:pPr>
            <a:r>
              <a:rPr lang="en" sz="2950">
                <a:latin typeface="Lato"/>
                <a:ea typeface="Lato"/>
                <a:cs typeface="Lato"/>
                <a:sym typeface="Lato"/>
              </a:rPr>
              <a:t>Team Introduction</a:t>
            </a:r>
            <a:endParaRPr sz="2950">
              <a:latin typeface="Lato"/>
              <a:ea typeface="Lato"/>
              <a:cs typeface="Lato"/>
              <a:sym typeface="Lato"/>
            </a:endParaRPr>
          </a:p>
        </p:txBody>
      </p:sp>
      <p:sp>
        <p:nvSpPr>
          <p:cNvPr id="144" name="Google Shape;144;p28"/>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145" name="Google Shape;145;p28"/>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146" name="Google Shape;146;p28"/>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grpSp>
        <p:nvGrpSpPr>
          <p:cNvPr id="147" name="Google Shape;147;p28"/>
          <p:cNvGrpSpPr/>
          <p:nvPr/>
        </p:nvGrpSpPr>
        <p:grpSpPr>
          <a:xfrm>
            <a:off x="5601002" y="4844551"/>
            <a:ext cx="205500" cy="205200"/>
            <a:chOff x="3722577" y="4844551"/>
            <a:chExt cx="205500" cy="205200"/>
          </a:xfrm>
        </p:grpSpPr>
        <p:sp>
          <p:nvSpPr>
            <p:cNvPr id="148" name="Google Shape;148;p28"/>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descr="ic_lightbulb_green.png" id="149" name="Google Shape;149;p28"/>
            <p:cNvSpPr/>
            <p:nvPr/>
          </p:nvSpPr>
          <p:spPr>
            <a:xfrm>
              <a:off x="3761069" y="4882185"/>
              <a:ext cx="128438" cy="128438"/>
            </a:xfrm>
            <a:prstGeom prst="rect">
              <a:avLst/>
            </a:prstGeom>
            <a:noFill/>
            <a:ln>
              <a:noFill/>
            </a:ln>
          </p:spPr>
        </p:sp>
      </p:grpSp>
      <p:sp>
        <p:nvSpPr>
          <p:cNvPr id="150" name="Google Shape;150;p28"/>
          <p:cNvSpPr txBox="1"/>
          <p:nvPr/>
        </p:nvSpPr>
        <p:spPr>
          <a:xfrm>
            <a:off x="165575" y="1682563"/>
            <a:ext cx="1630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A1A1A"/>
                </a:solidFill>
              </a:rPr>
              <a:t>James</a:t>
            </a:r>
            <a:endParaRPr sz="2200">
              <a:solidFill>
                <a:srgbClr val="1A1A1A"/>
              </a:solidFill>
            </a:endParaRPr>
          </a:p>
          <a:p>
            <a:pPr indent="0" lvl="0" marL="0" rtl="0" algn="ctr">
              <a:spcBef>
                <a:spcPts val="0"/>
              </a:spcBef>
              <a:spcAft>
                <a:spcPts val="0"/>
              </a:spcAft>
              <a:buNone/>
            </a:pPr>
            <a:r>
              <a:rPr lang="en" sz="2200">
                <a:solidFill>
                  <a:srgbClr val="1A1A1A"/>
                </a:solidFill>
              </a:rPr>
              <a:t>Xu:</a:t>
            </a:r>
            <a:endParaRPr sz="2200">
              <a:solidFill>
                <a:srgbClr val="1A1A1A"/>
              </a:solidFill>
            </a:endParaRPr>
          </a:p>
        </p:txBody>
      </p:sp>
      <p:sp>
        <p:nvSpPr>
          <p:cNvPr id="151" name="Google Shape;151;p28"/>
          <p:cNvSpPr txBox="1"/>
          <p:nvPr/>
        </p:nvSpPr>
        <p:spPr>
          <a:xfrm>
            <a:off x="-388875" y="3651000"/>
            <a:ext cx="25614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A1A1A"/>
                </a:solidFill>
              </a:rPr>
              <a:t>Kurt </a:t>
            </a:r>
            <a:endParaRPr sz="2200">
              <a:solidFill>
                <a:srgbClr val="1A1A1A"/>
              </a:solidFill>
            </a:endParaRPr>
          </a:p>
          <a:p>
            <a:pPr indent="0" lvl="0" marL="0" rtl="0" algn="ctr">
              <a:spcBef>
                <a:spcPts val="0"/>
              </a:spcBef>
              <a:spcAft>
                <a:spcPts val="0"/>
              </a:spcAft>
              <a:buNone/>
            </a:pPr>
            <a:r>
              <a:rPr lang="en" sz="2200">
                <a:solidFill>
                  <a:srgbClr val="1A1A1A"/>
                </a:solidFill>
              </a:rPr>
              <a:t>Soncco</a:t>
            </a:r>
            <a:r>
              <a:rPr lang="en" sz="2800">
                <a:solidFill>
                  <a:srgbClr val="1A1A1A"/>
                </a:solidFill>
              </a:rPr>
              <a:t>:</a:t>
            </a:r>
            <a:endParaRPr>
              <a:solidFill>
                <a:srgbClr val="1A1A1A"/>
              </a:solidFill>
            </a:endParaRPr>
          </a:p>
        </p:txBody>
      </p:sp>
      <p:sp>
        <p:nvSpPr>
          <p:cNvPr id="152" name="Google Shape;152;p28"/>
          <p:cNvSpPr txBox="1"/>
          <p:nvPr/>
        </p:nvSpPr>
        <p:spPr>
          <a:xfrm>
            <a:off x="5736000" y="1642163"/>
            <a:ext cx="1974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A1A1A"/>
                </a:solidFill>
              </a:rPr>
              <a:t>Zul</a:t>
            </a:r>
            <a:endParaRPr sz="2200">
              <a:solidFill>
                <a:srgbClr val="1A1A1A"/>
              </a:solidFill>
            </a:endParaRPr>
          </a:p>
          <a:p>
            <a:pPr indent="0" lvl="0" marL="0" rtl="0" algn="ctr">
              <a:spcBef>
                <a:spcPts val="0"/>
              </a:spcBef>
              <a:spcAft>
                <a:spcPts val="0"/>
              </a:spcAft>
              <a:buNone/>
            </a:pPr>
            <a:r>
              <a:rPr lang="en" sz="2200">
                <a:solidFill>
                  <a:srgbClr val="1A1A1A"/>
                </a:solidFill>
              </a:rPr>
              <a:t>Kazeem:</a:t>
            </a:r>
            <a:endParaRPr sz="2200">
              <a:solidFill>
                <a:srgbClr val="1A1A1A"/>
              </a:solidFill>
            </a:endParaRPr>
          </a:p>
        </p:txBody>
      </p:sp>
      <p:sp>
        <p:nvSpPr>
          <p:cNvPr id="153" name="Google Shape;153;p28"/>
          <p:cNvSpPr txBox="1"/>
          <p:nvPr/>
        </p:nvSpPr>
        <p:spPr>
          <a:xfrm>
            <a:off x="5442738" y="3612788"/>
            <a:ext cx="25614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A1A1A"/>
                </a:solidFill>
              </a:rPr>
              <a:t>Muhammad</a:t>
            </a:r>
            <a:endParaRPr sz="2200">
              <a:solidFill>
                <a:srgbClr val="1A1A1A"/>
              </a:solidFill>
            </a:endParaRPr>
          </a:p>
          <a:p>
            <a:pPr indent="0" lvl="0" marL="0" rtl="0" algn="ctr">
              <a:spcBef>
                <a:spcPts val="0"/>
              </a:spcBef>
              <a:spcAft>
                <a:spcPts val="0"/>
              </a:spcAft>
              <a:buNone/>
            </a:pPr>
            <a:r>
              <a:rPr lang="en" sz="2200">
                <a:solidFill>
                  <a:srgbClr val="1A1A1A"/>
                </a:solidFill>
              </a:rPr>
              <a:t>Ali:</a:t>
            </a:r>
            <a:endParaRPr sz="2200">
              <a:solidFill>
                <a:srgbClr val="1A1A1A"/>
              </a:solidFill>
            </a:endParaRPr>
          </a:p>
        </p:txBody>
      </p:sp>
      <p:sp>
        <p:nvSpPr>
          <p:cNvPr id="154" name="Google Shape;154;p28"/>
          <p:cNvSpPr txBox="1"/>
          <p:nvPr/>
        </p:nvSpPr>
        <p:spPr>
          <a:xfrm>
            <a:off x="3753650" y="2010050"/>
            <a:ext cx="1890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A1A1A"/>
                </a:solidFill>
              </a:rPr>
              <a:t>Liuyun</a:t>
            </a:r>
            <a:endParaRPr sz="2200">
              <a:solidFill>
                <a:srgbClr val="1A1A1A"/>
              </a:solidFill>
            </a:endParaRPr>
          </a:p>
          <a:p>
            <a:pPr indent="0" lvl="0" marL="0" rtl="0" algn="ctr">
              <a:spcBef>
                <a:spcPts val="0"/>
              </a:spcBef>
              <a:spcAft>
                <a:spcPts val="0"/>
              </a:spcAft>
              <a:buNone/>
            </a:pPr>
            <a:r>
              <a:rPr lang="en" sz="2200">
                <a:solidFill>
                  <a:srgbClr val="1A1A1A"/>
                </a:solidFill>
              </a:rPr>
              <a:t>(Lulling) Xu:</a:t>
            </a:r>
            <a:endParaRPr sz="2200">
              <a:solidFill>
                <a:srgbClr val="1A1A1A"/>
              </a:solidFill>
            </a:endParaRPr>
          </a:p>
        </p:txBody>
      </p:sp>
      <p:sp>
        <p:nvSpPr>
          <p:cNvPr id="155" name="Google Shape;155;p28"/>
          <p:cNvSpPr txBox="1"/>
          <p:nvPr/>
        </p:nvSpPr>
        <p:spPr>
          <a:xfrm>
            <a:off x="0" y="772150"/>
            <a:ext cx="4791000" cy="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200">
                <a:solidFill>
                  <a:srgbClr val="1A1A1A"/>
                </a:solidFill>
              </a:rPr>
              <a:t>Team name: Gradient Gurus</a:t>
            </a:r>
            <a:endParaRPr b="1" sz="1300">
              <a:solidFill>
                <a:srgbClr val="1A1A1A"/>
              </a:solidFill>
            </a:endParaRPr>
          </a:p>
        </p:txBody>
      </p:sp>
      <p:pic>
        <p:nvPicPr>
          <p:cNvPr id="156" name="Google Shape;156;p28"/>
          <p:cNvPicPr preferRelativeResize="0"/>
          <p:nvPr/>
        </p:nvPicPr>
        <p:blipFill>
          <a:blip r:embed="rId3">
            <a:alphaModFix/>
          </a:blip>
          <a:stretch>
            <a:fillRect/>
          </a:stretch>
        </p:blipFill>
        <p:spPr>
          <a:xfrm>
            <a:off x="1659775" y="1384374"/>
            <a:ext cx="1517075" cy="1517075"/>
          </a:xfrm>
          <a:prstGeom prst="rect">
            <a:avLst/>
          </a:prstGeom>
          <a:noFill/>
          <a:ln>
            <a:noFill/>
          </a:ln>
        </p:spPr>
      </p:pic>
      <p:pic>
        <p:nvPicPr>
          <p:cNvPr id="157" name="Google Shape;157;p28"/>
          <p:cNvPicPr preferRelativeResize="0"/>
          <p:nvPr/>
        </p:nvPicPr>
        <p:blipFill rotWithShape="1">
          <a:blip r:embed="rId4">
            <a:alphaModFix/>
          </a:blip>
          <a:srcRect b="3935" l="19127" r="18748" t="6410"/>
          <a:stretch/>
        </p:blipFill>
        <p:spPr>
          <a:xfrm>
            <a:off x="1659775" y="3420725"/>
            <a:ext cx="1517075" cy="1345650"/>
          </a:xfrm>
          <a:prstGeom prst="rect">
            <a:avLst/>
          </a:prstGeom>
          <a:noFill/>
          <a:ln>
            <a:noFill/>
          </a:ln>
        </p:spPr>
      </p:pic>
      <p:pic>
        <p:nvPicPr>
          <p:cNvPr id="158" name="Google Shape;158;p28"/>
          <p:cNvPicPr preferRelativeResize="0"/>
          <p:nvPr/>
        </p:nvPicPr>
        <p:blipFill>
          <a:blip r:embed="rId5">
            <a:alphaModFix/>
          </a:blip>
          <a:stretch>
            <a:fillRect/>
          </a:stretch>
        </p:blipFill>
        <p:spPr>
          <a:xfrm>
            <a:off x="3878538" y="3039463"/>
            <a:ext cx="1641124" cy="1544588"/>
          </a:xfrm>
          <a:prstGeom prst="rect">
            <a:avLst/>
          </a:prstGeom>
          <a:noFill/>
          <a:ln>
            <a:noFill/>
          </a:ln>
        </p:spPr>
      </p:pic>
      <p:pic>
        <p:nvPicPr>
          <p:cNvPr id="159" name="Google Shape;159;p28"/>
          <p:cNvPicPr preferRelativeResize="0"/>
          <p:nvPr/>
        </p:nvPicPr>
        <p:blipFill>
          <a:blip r:embed="rId6">
            <a:alphaModFix/>
          </a:blip>
          <a:stretch>
            <a:fillRect/>
          </a:stretch>
        </p:blipFill>
        <p:spPr>
          <a:xfrm>
            <a:off x="7339650" y="1212811"/>
            <a:ext cx="1630200" cy="1720638"/>
          </a:xfrm>
          <a:prstGeom prst="rect">
            <a:avLst/>
          </a:prstGeom>
          <a:noFill/>
          <a:ln>
            <a:noFill/>
          </a:ln>
        </p:spPr>
      </p:pic>
      <p:pic>
        <p:nvPicPr>
          <p:cNvPr id="160" name="Google Shape;160;p28"/>
          <p:cNvPicPr preferRelativeResize="0"/>
          <p:nvPr/>
        </p:nvPicPr>
        <p:blipFill>
          <a:blip r:embed="rId7">
            <a:alphaModFix/>
          </a:blip>
          <a:stretch>
            <a:fillRect/>
          </a:stretch>
        </p:blipFill>
        <p:spPr>
          <a:xfrm>
            <a:off x="7720248" y="3129025"/>
            <a:ext cx="1249602" cy="1720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6"/>
          <p:cNvSpPr txBox="1"/>
          <p:nvPr>
            <p:ph type="title"/>
          </p:nvPr>
        </p:nvSpPr>
        <p:spPr>
          <a:xfrm>
            <a:off x="0" y="0"/>
            <a:ext cx="9144000" cy="680644"/>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latin typeface="Lato"/>
                <a:ea typeface="Lato"/>
                <a:cs typeface="Lato"/>
                <a:sym typeface="Lato"/>
              </a:rPr>
              <a:t>Questions</a:t>
            </a:r>
            <a:endParaRPr>
              <a:latin typeface="Lato"/>
              <a:ea typeface="Lato"/>
              <a:cs typeface="Lato"/>
              <a:sym typeface="Lato"/>
            </a:endParaRPr>
          </a:p>
        </p:txBody>
      </p:sp>
      <p:sp>
        <p:nvSpPr>
          <p:cNvPr id="360" name="Google Shape;360;p46"/>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361" name="Google Shape;361;p46"/>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Go bears</a:t>
            </a:r>
            <a:endParaRPr/>
          </a:p>
        </p:txBody>
      </p:sp>
      <p:sp>
        <p:nvSpPr>
          <p:cNvPr id="362" name="Google Shape;362;p46"/>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63" name="Google Shape;363;p46"/>
          <p:cNvSpPr txBox="1"/>
          <p:nvPr/>
        </p:nvSpPr>
        <p:spPr>
          <a:xfrm>
            <a:off x="724950" y="1249900"/>
            <a:ext cx="34284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rgbClr val="1A1A1A"/>
                </a:solidFill>
                <a:latin typeface="Lato"/>
                <a:ea typeface="Lato"/>
                <a:cs typeface="Lato"/>
                <a:sym typeface="Lato"/>
              </a:rPr>
              <a:t>Thank You</a:t>
            </a:r>
            <a:endParaRPr b="1" sz="4200">
              <a:solidFill>
                <a:srgbClr val="1A1A1A"/>
              </a:solidFill>
              <a:latin typeface="Lato"/>
              <a:ea typeface="Lato"/>
              <a:cs typeface="Lato"/>
              <a:sym typeface="Lato"/>
            </a:endParaRPr>
          </a:p>
          <a:p>
            <a:pPr indent="0" lvl="0" marL="0" rtl="0" algn="l">
              <a:spcBef>
                <a:spcPts val="0"/>
              </a:spcBef>
              <a:spcAft>
                <a:spcPts val="0"/>
              </a:spcAft>
              <a:buNone/>
            </a:pPr>
            <a:r>
              <a:t/>
            </a:r>
            <a:endParaRPr b="1" sz="4200">
              <a:solidFill>
                <a:srgbClr val="1A1A1A"/>
              </a:solidFill>
              <a:latin typeface="Lato"/>
              <a:ea typeface="Lato"/>
              <a:cs typeface="Lato"/>
              <a:sym typeface="Lato"/>
            </a:endParaRPr>
          </a:p>
        </p:txBody>
      </p:sp>
      <p:pic>
        <p:nvPicPr>
          <p:cNvPr id="364" name="Google Shape;364;p46"/>
          <p:cNvPicPr preferRelativeResize="0"/>
          <p:nvPr/>
        </p:nvPicPr>
        <p:blipFill>
          <a:blip r:embed="rId3">
            <a:alphaModFix/>
          </a:blip>
          <a:stretch>
            <a:fillRect/>
          </a:stretch>
        </p:blipFill>
        <p:spPr>
          <a:xfrm>
            <a:off x="5353625" y="1168838"/>
            <a:ext cx="3269325" cy="3269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idx="10" type="dt"/>
          </p:nvPr>
        </p:nvSpPr>
        <p:spPr>
          <a:xfrm>
            <a:off x="4572000" y="4926343"/>
            <a:ext cx="20574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166" name="Google Shape;166;p29"/>
          <p:cNvSpPr txBox="1"/>
          <p:nvPr>
            <p:ph idx="11" type="ftr"/>
          </p:nvPr>
        </p:nvSpPr>
        <p:spPr>
          <a:xfrm>
            <a:off x="0" y="4926343"/>
            <a:ext cx="4572000" cy="217157"/>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167" name="Google Shape;167;p29"/>
          <p:cNvSpPr txBox="1"/>
          <p:nvPr>
            <p:ph idx="12" type="sldNum"/>
          </p:nvPr>
        </p:nvSpPr>
        <p:spPr>
          <a:xfrm>
            <a:off x="6629400" y="4926343"/>
            <a:ext cx="2514600" cy="217157"/>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grpSp>
        <p:nvGrpSpPr>
          <p:cNvPr id="168" name="Google Shape;168;p29"/>
          <p:cNvGrpSpPr/>
          <p:nvPr/>
        </p:nvGrpSpPr>
        <p:grpSpPr>
          <a:xfrm>
            <a:off x="598225" y="327454"/>
            <a:ext cx="8545775" cy="2328546"/>
            <a:chOff x="75325" y="250750"/>
            <a:chExt cx="8545775" cy="2640075"/>
          </a:xfrm>
        </p:grpSpPr>
        <p:sp>
          <p:nvSpPr>
            <p:cNvPr id="169" name="Google Shape;169;p29"/>
            <p:cNvSpPr txBox="1"/>
            <p:nvPr/>
          </p:nvSpPr>
          <p:spPr>
            <a:xfrm>
              <a:off x="75325" y="2261125"/>
              <a:ext cx="1926600" cy="6297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4000">
                  <a:solidFill>
                    <a:srgbClr val="1A1A1A"/>
                  </a:solidFill>
                  <a:latin typeface="Lato"/>
                  <a:ea typeface="Lato"/>
                  <a:cs typeface="Lato"/>
                  <a:sym typeface="Lato"/>
                </a:rPr>
                <a:t>Outline</a:t>
              </a:r>
              <a:endParaRPr sz="4000">
                <a:solidFill>
                  <a:srgbClr val="1A1A1A"/>
                </a:solidFill>
                <a:latin typeface="Lato"/>
                <a:ea typeface="Lato"/>
                <a:cs typeface="Lato"/>
                <a:sym typeface="Lato"/>
              </a:endParaRPr>
            </a:p>
          </p:txBody>
        </p:sp>
        <p:sp>
          <p:nvSpPr>
            <p:cNvPr id="170" name="Google Shape;170;p29"/>
            <p:cNvSpPr/>
            <p:nvPr/>
          </p:nvSpPr>
          <p:spPr>
            <a:xfrm>
              <a:off x="3376800" y="250750"/>
              <a:ext cx="5244300" cy="7317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29"/>
            <p:cNvSpPr txBox="1"/>
            <p:nvPr/>
          </p:nvSpPr>
          <p:spPr>
            <a:xfrm>
              <a:off x="3570375" y="328900"/>
              <a:ext cx="4822800" cy="5754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2200">
                  <a:solidFill>
                    <a:srgbClr val="FFFFFF"/>
                  </a:solidFill>
                  <a:latin typeface="Lato"/>
                  <a:ea typeface="Lato"/>
                  <a:cs typeface="Lato"/>
                  <a:sym typeface="Lato"/>
                </a:rPr>
                <a:t>Introduction</a:t>
              </a:r>
              <a:endParaRPr sz="2200">
                <a:solidFill>
                  <a:srgbClr val="FFFFFF"/>
                </a:solidFill>
                <a:latin typeface="Lato"/>
                <a:ea typeface="Lato"/>
                <a:cs typeface="Lato"/>
                <a:sym typeface="Lato"/>
              </a:endParaRPr>
            </a:p>
          </p:txBody>
        </p:sp>
      </p:grpSp>
      <p:grpSp>
        <p:nvGrpSpPr>
          <p:cNvPr id="172" name="Google Shape;172;p29"/>
          <p:cNvGrpSpPr/>
          <p:nvPr/>
        </p:nvGrpSpPr>
        <p:grpSpPr>
          <a:xfrm>
            <a:off x="3899712" y="944042"/>
            <a:ext cx="4860300" cy="645359"/>
            <a:chOff x="2789787" y="2207525"/>
            <a:chExt cx="4860300" cy="731700"/>
          </a:xfrm>
        </p:grpSpPr>
        <p:sp>
          <p:nvSpPr>
            <p:cNvPr id="173" name="Google Shape;173;p29"/>
            <p:cNvSpPr/>
            <p:nvPr/>
          </p:nvSpPr>
          <p:spPr>
            <a:xfrm>
              <a:off x="2789787" y="2207525"/>
              <a:ext cx="4860300" cy="7317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29"/>
            <p:cNvSpPr txBox="1"/>
            <p:nvPr/>
          </p:nvSpPr>
          <p:spPr>
            <a:xfrm>
              <a:off x="2914375" y="2414100"/>
              <a:ext cx="4373100" cy="3306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2200">
                  <a:solidFill>
                    <a:srgbClr val="FFFFFF"/>
                  </a:solidFill>
                  <a:latin typeface="Lato"/>
                  <a:ea typeface="Lato"/>
                  <a:cs typeface="Lato"/>
                  <a:sym typeface="Lato"/>
                </a:rPr>
                <a:t>Problem Statement &amp; Motivation</a:t>
              </a:r>
              <a:endParaRPr sz="2200">
                <a:solidFill>
                  <a:srgbClr val="FFFFFF"/>
                </a:solidFill>
                <a:latin typeface="Lato"/>
                <a:ea typeface="Lato"/>
                <a:cs typeface="Lato"/>
                <a:sym typeface="Lato"/>
              </a:endParaRPr>
            </a:p>
          </p:txBody>
        </p:sp>
      </p:grpSp>
      <p:sp>
        <p:nvSpPr>
          <p:cNvPr id="175" name="Google Shape;175;p29"/>
          <p:cNvSpPr/>
          <p:nvPr/>
        </p:nvSpPr>
        <p:spPr>
          <a:xfrm>
            <a:off x="3899712" y="1589341"/>
            <a:ext cx="4497600" cy="645300"/>
          </a:xfrm>
          <a:prstGeom prst="rect">
            <a:avLst/>
          </a:pr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29"/>
          <p:cNvSpPr txBox="1"/>
          <p:nvPr/>
        </p:nvSpPr>
        <p:spPr>
          <a:xfrm>
            <a:off x="4024212" y="1766218"/>
            <a:ext cx="4373100" cy="291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2200">
                <a:solidFill>
                  <a:srgbClr val="FFFFFF"/>
                </a:solidFill>
                <a:latin typeface="Lato"/>
                <a:ea typeface="Lato"/>
                <a:cs typeface="Lato"/>
                <a:sym typeface="Lato"/>
              </a:rPr>
              <a:t>Methodology</a:t>
            </a:r>
            <a:endParaRPr sz="2200">
              <a:solidFill>
                <a:srgbClr val="FFFFFF"/>
              </a:solidFill>
              <a:latin typeface="Lato"/>
              <a:ea typeface="Lato"/>
              <a:cs typeface="Lato"/>
              <a:sym typeface="Lato"/>
            </a:endParaRPr>
          </a:p>
        </p:txBody>
      </p:sp>
      <p:sp>
        <p:nvSpPr>
          <p:cNvPr id="177" name="Google Shape;177;p29"/>
          <p:cNvSpPr/>
          <p:nvPr/>
        </p:nvSpPr>
        <p:spPr>
          <a:xfrm>
            <a:off x="3899701" y="2234685"/>
            <a:ext cx="4257600" cy="6453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29"/>
          <p:cNvSpPr txBox="1"/>
          <p:nvPr/>
        </p:nvSpPr>
        <p:spPr>
          <a:xfrm>
            <a:off x="4093275" y="2411566"/>
            <a:ext cx="4304100" cy="291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2200">
                <a:solidFill>
                  <a:srgbClr val="FFFFFF"/>
                </a:solidFill>
                <a:latin typeface="Lato"/>
                <a:ea typeface="Lato"/>
                <a:cs typeface="Lato"/>
                <a:sym typeface="Lato"/>
              </a:rPr>
              <a:t>Results</a:t>
            </a:r>
            <a:endParaRPr sz="2200">
              <a:solidFill>
                <a:srgbClr val="FFFFFF"/>
              </a:solidFill>
              <a:latin typeface="Lato"/>
              <a:ea typeface="Lato"/>
              <a:cs typeface="Lato"/>
              <a:sym typeface="Lato"/>
            </a:endParaRPr>
          </a:p>
        </p:txBody>
      </p:sp>
      <p:sp>
        <p:nvSpPr>
          <p:cNvPr id="179" name="Google Shape;179;p29"/>
          <p:cNvSpPr/>
          <p:nvPr/>
        </p:nvSpPr>
        <p:spPr>
          <a:xfrm>
            <a:off x="3899700" y="2880029"/>
            <a:ext cx="3986700" cy="6453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29"/>
          <p:cNvSpPr txBox="1"/>
          <p:nvPr/>
        </p:nvSpPr>
        <p:spPr>
          <a:xfrm>
            <a:off x="4177800" y="3056910"/>
            <a:ext cx="4304100" cy="291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2200">
                <a:solidFill>
                  <a:srgbClr val="FFFFFF"/>
                </a:solidFill>
                <a:latin typeface="Lato"/>
                <a:ea typeface="Lato"/>
                <a:cs typeface="Lato"/>
                <a:sym typeface="Lato"/>
              </a:rPr>
              <a:t>Conclusions &amp; Appendix</a:t>
            </a:r>
            <a:endParaRPr sz="2200">
              <a:solidFill>
                <a:srgbClr val="FFFFFF"/>
              </a:solidFill>
              <a:latin typeface="Lato"/>
              <a:ea typeface="Lato"/>
              <a:cs typeface="Lato"/>
              <a:sym typeface="Lato"/>
            </a:endParaRPr>
          </a:p>
        </p:txBody>
      </p:sp>
      <p:sp>
        <p:nvSpPr>
          <p:cNvPr id="181" name="Google Shape;181;p29"/>
          <p:cNvSpPr/>
          <p:nvPr/>
        </p:nvSpPr>
        <p:spPr>
          <a:xfrm>
            <a:off x="3899700" y="3525385"/>
            <a:ext cx="3746400" cy="645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a:p>
        </p:txBody>
      </p:sp>
      <p:sp>
        <p:nvSpPr>
          <p:cNvPr id="182" name="Google Shape;182;p29"/>
          <p:cNvSpPr txBox="1"/>
          <p:nvPr/>
        </p:nvSpPr>
        <p:spPr>
          <a:xfrm>
            <a:off x="4177800" y="3702255"/>
            <a:ext cx="4304100" cy="291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2200">
                <a:solidFill>
                  <a:srgbClr val="FFFFFF"/>
                </a:solidFill>
                <a:latin typeface="Lato"/>
                <a:ea typeface="Lato"/>
                <a:cs typeface="Lato"/>
                <a:sym typeface="Lato"/>
              </a:rPr>
              <a:t>What’s next</a:t>
            </a:r>
            <a:endParaRPr sz="2200">
              <a:solidFill>
                <a:srgbClr val="FFFFFF"/>
              </a:solidFill>
              <a:latin typeface="Lato"/>
              <a:ea typeface="Lato"/>
              <a:cs typeface="Lato"/>
              <a:sym typeface="Lato"/>
            </a:endParaRPr>
          </a:p>
        </p:txBody>
      </p:sp>
      <p:sp>
        <p:nvSpPr>
          <p:cNvPr id="183" name="Google Shape;183;p29"/>
          <p:cNvSpPr/>
          <p:nvPr/>
        </p:nvSpPr>
        <p:spPr>
          <a:xfrm>
            <a:off x="3899700" y="4170729"/>
            <a:ext cx="3493800" cy="6453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a:p>
        </p:txBody>
      </p:sp>
      <p:sp>
        <p:nvSpPr>
          <p:cNvPr id="184" name="Google Shape;184;p29"/>
          <p:cNvSpPr txBox="1"/>
          <p:nvPr/>
        </p:nvSpPr>
        <p:spPr>
          <a:xfrm>
            <a:off x="4250700" y="4347599"/>
            <a:ext cx="4304100" cy="291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2200">
                <a:solidFill>
                  <a:srgbClr val="FFFFFF"/>
                </a:solidFill>
                <a:latin typeface="Lato"/>
                <a:ea typeface="Lato"/>
                <a:cs typeface="Lato"/>
                <a:sym typeface="Lato"/>
              </a:rPr>
              <a:t>Team Contributions</a:t>
            </a:r>
            <a:endParaRPr sz="2200">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latin typeface="Lato"/>
                <a:ea typeface="Lato"/>
                <a:cs typeface="Lato"/>
                <a:sym typeface="Lato"/>
              </a:rPr>
              <a:t>Introduction</a:t>
            </a:r>
            <a:endParaRPr>
              <a:latin typeface="Lato"/>
              <a:ea typeface="Lato"/>
              <a:cs typeface="Lato"/>
              <a:sym typeface="Lato"/>
            </a:endParaRPr>
          </a:p>
        </p:txBody>
      </p:sp>
      <p:sp>
        <p:nvSpPr>
          <p:cNvPr id="190" name="Google Shape;190;p30"/>
          <p:cNvSpPr txBox="1"/>
          <p:nvPr>
            <p:ph idx="1" type="body"/>
          </p:nvPr>
        </p:nvSpPr>
        <p:spPr>
          <a:xfrm>
            <a:off x="323850" y="1369225"/>
            <a:ext cx="551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110000"/>
              </a:lnSpc>
              <a:spcBef>
                <a:spcPts val="0"/>
              </a:spcBef>
              <a:spcAft>
                <a:spcPts val="0"/>
              </a:spcAft>
              <a:buSzPts val="2500"/>
              <a:buChar char="•"/>
            </a:pPr>
            <a:r>
              <a:rPr lang="en"/>
              <a:t>C</a:t>
            </a:r>
            <a:r>
              <a:rPr lang="en"/>
              <a:t>hallenges in Structural Health Monitoring</a:t>
            </a:r>
            <a:endParaRPr/>
          </a:p>
          <a:p>
            <a:pPr indent="-234950" lvl="1" marL="520700" rtl="0" algn="l">
              <a:lnSpc>
                <a:spcPct val="110000"/>
              </a:lnSpc>
              <a:spcBef>
                <a:spcPts val="0"/>
              </a:spcBef>
              <a:spcAft>
                <a:spcPts val="0"/>
              </a:spcAft>
              <a:buSzPts val="2500"/>
              <a:buChar char="•"/>
            </a:pPr>
            <a:r>
              <a:rPr lang="en"/>
              <a:t>The inverse problem</a:t>
            </a:r>
            <a:endParaRPr/>
          </a:p>
          <a:p>
            <a:pPr indent="-171450" lvl="0" marL="177800" rtl="0" algn="l">
              <a:lnSpc>
                <a:spcPct val="110000"/>
              </a:lnSpc>
              <a:spcBef>
                <a:spcPts val="0"/>
              </a:spcBef>
              <a:spcAft>
                <a:spcPts val="0"/>
              </a:spcAft>
              <a:buSzPts val="2500"/>
              <a:buChar char="•"/>
            </a:pPr>
            <a:r>
              <a:rPr lang="en"/>
              <a:t>Computational intensive traditional Methods (e.g., FEA)</a:t>
            </a:r>
            <a:endParaRPr/>
          </a:p>
          <a:p>
            <a:pPr indent="-171450" lvl="0" marL="177800" rtl="0" algn="l">
              <a:lnSpc>
                <a:spcPct val="110000"/>
              </a:lnSpc>
              <a:spcBef>
                <a:spcPts val="0"/>
              </a:spcBef>
              <a:spcAft>
                <a:spcPts val="0"/>
              </a:spcAft>
              <a:buSzPts val="2500"/>
              <a:buChar char="•"/>
            </a:pPr>
            <a:r>
              <a:rPr lang="en"/>
              <a:t>Advanced Generalized Approach </a:t>
            </a:r>
            <a:endParaRPr/>
          </a:p>
          <a:p>
            <a:pPr indent="-171450" lvl="0" marL="177800" rtl="0" algn="l">
              <a:lnSpc>
                <a:spcPct val="110000"/>
              </a:lnSpc>
              <a:spcBef>
                <a:spcPts val="0"/>
              </a:spcBef>
              <a:spcAft>
                <a:spcPts val="0"/>
              </a:spcAft>
              <a:buSzPts val="2500"/>
              <a:buChar char="•"/>
            </a:pPr>
            <a:r>
              <a:rPr lang="en"/>
              <a:t>More sustainable and resilient structures</a:t>
            </a:r>
            <a:endParaRPr/>
          </a:p>
          <a:p>
            <a:pPr indent="0" lvl="0" marL="0" rtl="0" algn="l">
              <a:lnSpc>
                <a:spcPct val="110000"/>
              </a:lnSpc>
              <a:spcBef>
                <a:spcPts val="0"/>
              </a:spcBef>
              <a:spcAft>
                <a:spcPts val="0"/>
              </a:spcAft>
              <a:buNone/>
            </a:pPr>
            <a:r>
              <a:t/>
            </a:r>
            <a:endParaRPr/>
          </a:p>
        </p:txBody>
      </p:sp>
      <p:sp>
        <p:nvSpPr>
          <p:cNvPr id="191" name="Google Shape;191;p30"/>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192" name="Google Shape;192;p30"/>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193" name="Google Shape;193;p30"/>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94" name="Google Shape;194;p30"/>
          <p:cNvPicPr preferRelativeResize="0"/>
          <p:nvPr/>
        </p:nvPicPr>
        <p:blipFill>
          <a:blip r:embed="rId3">
            <a:alphaModFix/>
          </a:blip>
          <a:stretch>
            <a:fillRect/>
          </a:stretch>
        </p:blipFill>
        <p:spPr>
          <a:xfrm>
            <a:off x="5803350" y="635850"/>
            <a:ext cx="3340652" cy="4290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1"/>
          <p:cNvPicPr preferRelativeResize="0"/>
          <p:nvPr/>
        </p:nvPicPr>
        <p:blipFill>
          <a:blip r:embed="rId3">
            <a:alphaModFix/>
          </a:blip>
          <a:stretch>
            <a:fillRect/>
          </a:stretch>
        </p:blipFill>
        <p:spPr>
          <a:xfrm>
            <a:off x="5651675" y="882375"/>
            <a:ext cx="3492325" cy="2471700"/>
          </a:xfrm>
          <a:prstGeom prst="rect">
            <a:avLst/>
          </a:prstGeom>
          <a:noFill/>
          <a:ln>
            <a:noFill/>
          </a:ln>
        </p:spPr>
      </p:pic>
      <p:sp>
        <p:nvSpPr>
          <p:cNvPr id="200" name="Google Shape;200;p31"/>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latin typeface="Lato"/>
                <a:ea typeface="Lato"/>
                <a:cs typeface="Lato"/>
                <a:sym typeface="Lato"/>
              </a:rPr>
              <a:t>Problem Statement and Case Study</a:t>
            </a:r>
            <a:endParaRPr>
              <a:latin typeface="Lato"/>
              <a:ea typeface="Lato"/>
              <a:cs typeface="Lato"/>
              <a:sym typeface="Lato"/>
            </a:endParaRPr>
          </a:p>
        </p:txBody>
      </p:sp>
      <p:sp>
        <p:nvSpPr>
          <p:cNvPr id="201" name="Google Shape;201;p31"/>
          <p:cNvSpPr txBox="1"/>
          <p:nvPr>
            <p:ph idx="1" type="body"/>
          </p:nvPr>
        </p:nvSpPr>
        <p:spPr>
          <a:xfrm>
            <a:off x="58775" y="1048475"/>
            <a:ext cx="5866200" cy="3829200"/>
          </a:xfrm>
          <a:prstGeom prst="rect">
            <a:avLst/>
          </a:prstGeom>
          <a:noFill/>
          <a:ln>
            <a:noFill/>
          </a:ln>
        </p:spPr>
        <p:txBody>
          <a:bodyPr anchorCtr="0" anchor="t" bIns="34275" lIns="68575" spcFirstLastPara="1" rIns="68575" wrap="square" tIns="34275">
            <a:noAutofit/>
          </a:bodyPr>
          <a:lstStyle/>
          <a:p>
            <a:pPr indent="-342900" lvl="0" marL="457200" rtl="0" algn="l">
              <a:spcBef>
                <a:spcPts val="0"/>
              </a:spcBef>
              <a:spcAft>
                <a:spcPts val="0"/>
              </a:spcAft>
              <a:buSzPts val="1800"/>
              <a:buChar char="•"/>
            </a:pPr>
            <a:r>
              <a:rPr lang="en" sz="1800"/>
              <a:t>Engineers utilize health monitoring systems to understand the real-time behavior of structures:</a:t>
            </a:r>
            <a:endParaRPr sz="1800"/>
          </a:p>
          <a:p>
            <a:pPr indent="-342900" lvl="1" marL="914400" rtl="0" algn="l">
              <a:lnSpc>
                <a:spcPct val="110000"/>
              </a:lnSpc>
              <a:spcBef>
                <a:spcPts val="0"/>
              </a:spcBef>
              <a:spcAft>
                <a:spcPts val="0"/>
              </a:spcAft>
              <a:buSzPts val="1800"/>
              <a:buChar char="•"/>
            </a:pPr>
            <a:r>
              <a:rPr lang="en" sz="1800"/>
              <a:t>Deflection</a:t>
            </a:r>
            <a:endParaRPr sz="1800"/>
          </a:p>
          <a:p>
            <a:pPr indent="-342900" lvl="1" marL="914400" rtl="0" algn="l">
              <a:lnSpc>
                <a:spcPct val="110000"/>
              </a:lnSpc>
              <a:spcBef>
                <a:spcPts val="0"/>
              </a:spcBef>
              <a:spcAft>
                <a:spcPts val="0"/>
              </a:spcAft>
              <a:buSzPts val="1800"/>
              <a:buChar char="•"/>
            </a:pPr>
            <a:r>
              <a:rPr lang="en" sz="1800"/>
              <a:t>Cracking</a:t>
            </a:r>
            <a:endParaRPr sz="1800"/>
          </a:p>
          <a:p>
            <a:pPr indent="-342900" lvl="1" marL="914400" rtl="0" algn="l">
              <a:lnSpc>
                <a:spcPct val="110000"/>
              </a:lnSpc>
              <a:spcBef>
                <a:spcPts val="0"/>
              </a:spcBef>
              <a:spcAft>
                <a:spcPts val="0"/>
              </a:spcAft>
              <a:buSzPts val="1800"/>
              <a:buChar char="•"/>
            </a:pPr>
            <a:r>
              <a:rPr lang="en" sz="1800"/>
              <a:t>Deterioration</a:t>
            </a:r>
            <a:endParaRPr/>
          </a:p>
          <a:p>
            <a:pPr indent="-342900" lvl="0" marL="457200" rtl="0" algn="l">
              <a:lnSpc>
                <a:spcPct val="110000"/>
              </a:lnSpc>
              <a:spcBef>
                <a:spcPts val="0"/>
              </a:spcBef>
              <a:spcAft>
                <a:spcPts val="0"/>
              </a:spcAft>
              <a:buSzPts val="1800"/>
              <a:buChar char="•"/>
            </a:pPr>
            <a:r>
              <a:rPr lang="en" sz="1800"/>
              <a:t>The sensors are distributed strategically to capture the behavior of the element.</a:t>
            </a:r>
            <a:endParaRPr sz="1800"/>
          </a:p>
          <a:p>
            <a:pPr indent="-342900" lvl="0" marL="457200" rtl="0" algn="l">
              <a:lnSpc>
                <a:spcPct val="110000"/>
              </a:lnSpc>
              <a:spcBef>
                <a:spcPts val="0"/>
              </a:spcBef>
              <a:spcAft>
                <a:spcPts val="0"/>
              </a:spcAft>
              <a:buSzPts val="1800"/>
              <a:buChar char="•"/>
            </a:pPr>
            <a:r>
              <a:rPr lang="en" sz="1800"/>
              <a:t>We considered a simple cantilever beam with a point load at the cantilever end.</a:t>
            </a:r>
            <a:endParaRPr sz="1800"/>
          </a:p>
          <a:p>
            <a:pPr indent="-342900" lvl="0" marL="457200" rtl="0" algn="l">
              <a:lnSpc>
                <a:spcPct val="110000"/>
              </a:lnSpc>
              <a:spcBef>
                <a:spcPts val="0"/>
              </a:spcBef>
              <a:spcAft>
                <a:spcPts val="0"/>
              </a:spcAft>
              <a:buSzPts val="1800"/>
              <a:buChar char="•"/>
            </a:pPr>
            <a:r>
              <a:rPr lang="en" sz="1800"/>
              <a:t>The nodes are considered as the health monitoring sensors were our target would be to calculate the deflection values of the beam at these nodes.</a:t>
            </a:r>
            <a:endParaRPr sz="1800"/>
          </a:p>
          <a:p>
            <a:pPr indent="0" lvl="0" marL="0" rtl="0" algn="l">
              <a:lnSpc>
                <a:spcPct val="110000"/>
              </a:lnSpc>
              <a:spcBef>
                <a:spcPts val="0"/>
              </a:spcBef>
              <a:spcAft>
                <a:spcPts val="0"/>
              </a:spcAft>
              <a:buSzPts val="605"/>
              <a:buNone/>
            </a:pPr>
            <a:r>
              <a:t/>
            </a:r>
            <a:endParaRPr sz="1800"/>
          </a:p>
          <a:p>
            <a:pPr indent="0" lvl="0" marL="0" rtl="0" algn="l">
              <a:lnSpc>
                <a:spcPct val="110000"/>
              </a:lnSpc>
              <a:spcBef>
                <a:spcPts val="0"/>
              </a:spcBef>
              <a:spcAft>
                <a:spcPts val="0"/>
              </a:spcAft>
              <a:buSzPts val="605"/>
              <a:buNone/>
            </a:pPr>
            <a:r>
              <a:t/>
            </a:r>
            <a:endParaRPr sz="1800"/>
          </a:p>
          <a:p>
            <a:pPr indent="0" lvl="0" marL="0" rtl="0" algn="l">
              <a:lnSpc>
                <a:spcPct val="110000"/>
              </a:lnSpc>
              <a:spcBef>
                <a:spcPts val="0"/>
              </a:spcBef>
              <a:spcAft>
                <a:spcPts val="0"/>
              </a:spcAft>
              <a:buSzPts val="605"/>
              <a:buNone/>
            </a:pPr>
            <a:r>
              <a:t/>
            </a:r>
            <a:endParaRPr sz="1800"/>
          </a:p>
          <a:p>
            <a:pPr indent="0" lvl="0" marL="0" rtl="0" algn="l">
              <a:lnSpc>
                <a:spcPct val="110000"/>
              </a:lnSpc>
              <a:spcBef>
                <a:spcPts val="0"/>
              </a:spcBef>
              <a:spcAft>
                <a:spcPts val="0"/>
              </a:spcAft>
              <a:buSzPts val="605"/>
              <a:buNone/>
            </a:pPr>
            <a:r>
              <a:t/>
            </a:r>
            <a:endParaRPr sz="1800"/>
          </a:p>
        </p:txBody>
      </p:sp>
      <p:sp>
        <p:nvSpPr>
          <p:cNvPr id="202" name="Google Shape;202;p31"/>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203" name="Google Shape;203;p31"/>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204" name="Google Shape;204;p31"/>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latin typeface="Lato"/>
                <a:ea typeface="Lato"/>
                <a:cs typeface="Lato"/>
                <a:sym typeface="Lato"/>
              </a:rPr>
              <a:t>Methodology</a:t>
            </a:r>
            <a:endParaRPr>
              <a:latin typeface="Lato"/>
              <a:ea typeface="Lato"/>
              <a:cs typeface="Lato"/>
              <a:sym typeface="Lato"/>
            </a:endParaRPr>
          </a:p>
        </p:txBody>
      </p:sp>
      <p:sp>
        <p:nvSpPr>
          <p:cNvPr id="210" name="Google Shape;210;p32"/>
          <p:cNvSpPr txBox="1"/>
          <p:nvPr>
            <p:ph idx="1" type="body"/>
          </p:nvPr>
        </p:nvSpPr>
        <p:spPr>
          <a:xfrm>
            <a:off x="58775" y="896625"/>
            <a:ext cx="6184500" cy="4209600"/>
          </a:xfrm>
          <a:prstGeom prst="rect">
            <a:avLst/>
          </a:prstGeom>
          <a:noFill/>
          <a:ln>
            <a:noFill/>
          </a:ln>
        </p:spPr>
        <p:txBody>
          <a:bodyPr anchorCtr="0" anchor="t" bIns="34275" lIns="68575" spcFirstLastPara="1" rIns="68575" wrap="square" tIns="34275">
            <a:noAutofit/>
          </a:bodyPr>
          <a:lstStyle/>
          <a:p>
            <a:pPr indent="-361950" lvl="0" marL="457200" rtl="0" algn="l">
              <a:lnSpc>
                <a:spcPct val="110000"/>
              </a:lnSpc>
              <a:spcBef>
                <a:spcPts val="0"/>
              </a:spcBef>
              <a:spcAft>
                <a:spcPts val="0"/>
              </a:spcAft>
              <a:buSzPts val="2100"/>
              <a:buChar char="•"/>
            </a:pPr>
            <a:r>
              <a:rPr lang="en"/>
              <a:t>Generate deflection data for cantilever beam under different force magnitudes using OpenseesPy</a:t>
            </a:r>
            <a:endParaRPr/>
          </a:p>
          <a:p>
            <a:pPr indent="0" lvl="0" marL="457200" rtl="0" algn="l">
              <a:lnSpc>
                <a:spcPct val="110000"/>
              </a:lnSpc>
              <a:spcBef>
                <a:spcPts val="0"/>
              </a:spcBef>
              <a:spcAft>
                <a:spcPts val="0"/>
              </a:spcAft>
              <a:buNone/>
            </a:pPr>
            <a:r>
              <a:t/>
            </a:r>
            <a:endParaRPr/>
          </a:p>
          <a:p>
            <a:pPr indent="-361950" lvl="0" marL="457200" rtl="0" algn="l">
              <a:lnSpc>
                <a:spcPct val="110000"/>
              </a:lnSpc>
              <a:spcBef>
                <a:spcPts val="0"/>
              </a:spcBef>
              <a:spcAft>
                <a:spcPts val="0"/>
              </a:spcAft>
              <a:buSzPts val="2100"/>
              <a:buChar char="•"/>
            </a:pPr>
            <a:r>
              <a:rPr lang="en"/>
              <a:t>Develop a data driven GNS to reproduce the deflection of the beam</a:t>
            </a:r>
            <a:endParaRPr/>
          </a:p>
          <a:p>
            <a:pPr indent="0" lvl="0" marL="457200" rtl="0" algn="l">
              <a:lnSpc>
                <a:spcPct val="110000"/>
              </a:lnSpc>
              <a:spcBef>
                <a:spcPts val="0"/>
              </a:spcBef>
              <a:spcAft>
                <a:spcPts val="0"/>
              </a:spcAft>
              <a:buNone/>
            </a:pPr>
            <a:r>
              <a:t/>
            </a:r>
            <a:endParaRPr/>
          </a:p>
          <a:p>
            <a:pPr indent="-361950" lvl="0" marL="457200" rtl="0" algn="l">
              <a:lnSpc>
                <a:spcPct val="110000"/>
              </a:lnSpc>
              <a:spcBef>
                <a:spcPts val="0"/>
              </a:spcBef>
              <a:spcAft>
                <a:spcPts val="0"/>
              </a:spcAft>
              <a:buSzPts val="2100"/>
              <a:buChar char="•"/>
            </a:pPr>
            <a:r>
              <a:rPr lang="en"/>
              <a:t>Develop a physics-informed GNS to predict more accurate deflection and also stiffness of the beam compared to the data driven one</a:t>
            </a:r>
            <a:endParaRPr/>
          </a:p>
          <a:p>
            <a:pPr indent="0" lvl="0" marL="0" rtl="0" algn="l">
              <a:lnSpc>
                <a:spcPct val="110000"/>
              </a:lnSpc>
              <a:spcBef>
                <a:spcPts val="0"/>
              </a:spcBef>
              <a:spcAft>
                <a:spcPts val="0"/>
              </a:spcAft>
              <a:buSzPts val="605"/>
              <a:buNone/>
            </a:pPr>
            <a:r>
              <a:t/>
            </a:r>
            <a:endParaRPr sz="1800"/>
          </a:p>
        </p:txBody>
      </p:sp>
      <p:sp>
        <p:nvSpPr>
          <p:cNvPr id="211" name="Google Shape;211;p32"/>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212" name="Google Shape;212;p32"/>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213" name="Google Shape;213;p32"/>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2"/>
          <p:cNvPicPr preferRelativeResize="0"/>
          <p:nvPr/>
        </p:nvPicPr>
        <p:blipFill rotWithShape="1">
          <a:blip r:embed="rId3">
            <a:alphaModFix/>
          </a:blip>
          <a:srcRect b="0" l="7825" r="10654" t="0"/>
          <a:stretch/>
        </p:blipFill>
        <p:spPr>
          <a:xfrm>
            <a:off x="5883797" y="1220100"/>
            <a:ext cx="3035353" cy="2354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latin typeface="Lato"/>
                <a:ea typeface="Lato"/>
                <a:cs typeface="Lato"/>
                <a:sym typeface="Lato"/>
              </a:rPr>
              <a:t>Software Used</a:t>
            </a:r>
            <a:endParaRPr>
              <a:latin typeface="Lato"/>
              <a:ea typeface="Lato"/>
              <a:cs typeface="Lato"/>
              <a:sym typeface="Lato"/>
            </a:endParaRPr>
          </a:p>
        </p:txBody>
      </p:sp>
      <p:sp>
        <p:nvSpPr>
          <p:cNvPr id="220" name="Google Shape;220;p33"/>
          <p:cNvSpPr txBox="1"/>
          <p:nvPr>
            <p:ph idx="1" type="body"/>
          </p:nvPr>
        </p:nvSpPr>
        <p:spPr>
          <a:xfrm>
            <a:off x="0" y="1634850"/>
            <a:ext cx="6184500" cy="2534100"/>
          </a:xfrm>
          <a:prstGeom prst="rect">
            <a:avLst/>
          </a:prstGeom>
          <a:noFill/>
          <a:ln>
            <a:noFill/>
          </a:ln>
        </p:spPr>
        <p:txBody>
          <a:bodyPr anchorCtr="0" anchor="t" bIns="34275" lIns="68575" spcFirstLastPara="1" rIns="68575" wrap="square" tIns="34275">
            <a:noAutofit/>
          </a:bodyPr>
          <a:lstStyle/>
          <a:p>
            <a:pPr indent="-361950" lvl="0" marL="457200" rtl="0" algn="l">
              <a:lnSpc>
                <a:spcPct val="150000"/>
              </a:lnSpc>
              <a:spcBef>
                <a:spcPts val="0"/>
              </a:spcBef>
              <a:spcAft>
                <a:spcPts val="0"/>
              </a:spcAft>
              <a:buSzPts val="2100"/>
              <a:buChar char="•"/>
            </a:pPr>
            <a:r>
              <a:rPr lang="en"/>
              <a:t>OpenSees through Design Safe</a:t>
            </a:r>
            <a:endParaRPr/>
          </a:p>
          <a:p>
            <a:pPr indent="-361950" lvl="0" marL="457200" rtl="0" algn="l">
              <a:lnSpc>
                <a:spcPct val="150000"/>
              </a:lnSpc>
              <a:spcBef>
                <a:spcPts val="0"/>
              </a:spcBef>
              <a:spcAft>
                <a:spcPts val="0"/>
              </a:spcAft>
              <a:buSzPts val="2100"/>
              <a:buChar char="•"/>
            </a:pPr>
            <a:r>
              <a:rPr lang="en"/>
              <a:t>Google Colab</a:t>
            </a:r>
            <a:endParaRPr/>
          </a:p>
          <a:p>
            <a:pPr indent="-361950" lvl="0" marL="457200" rtl="0" algn="l">
              <a:lnSpc>
                <a:spcPct val="150000"/>
              </a:lnSpc>
              <a:spcBef>
                <a:spcPts val="0"/>
              </a:spcBef>
              <a:spcAft>
                <a:spcPts val="0"/>
              </a:spcAft>
              <a:buSzPts val="2100"/>
              <a:buChar char="•"/>
            </a:pPr>
            <a:r>
              <a:rPr lang="en"/>
              <a:t>Jupyter notebook through Design Safe</a:t>
            </a:r>
            <a:endParaRPr/>
          </a:p>
          <a:p>
            <a:pPr indent="-361950" lvl="0" marL="457200" rtl="0" algn="l">
              <a:lnSpc>
                <a:spcPct val="150000"/>
              </a:lnSpc>
              <a:spcBef>
                <a:spcPts val="0"/>
              </a:spcBef>
              <a:spcAft>
                <a:spcPts val="0"/>
              </a:spcAft>
              <a:buSzPts val="2100"/>
              <a:buChar char="•"/>
            </a:pPr>
            <a:r>
              <a:rPr lang="en"/>
              <a:t>GitHub</a:t>
            </a:r>
            <a:endParaRPr/>
          </a:p>
          <a:p>
            <a:pPr indent="-361950" lvl="0" marL="457200" rtl="0" algn="l">
              <a:lnSpc>
                <a:spcPct val="150000"/>
              </a:lnSpc>
              <a:spcBef>
                <a:spcPts val="0"/>
              </a:spcBef>
              <a:spcAft>
                <a:spcPts val="0"/>
              </a:spcAft>
              <a:buSzPts val="2100"/>
              <a:buChar char="•"/>
            </a:pPr>
            <a:r>
              <a:rPr lang="en"/>
              <a:t>GPU allocation in TACC</a:t>
            </a:r>
            <a:endParaRPr/>
          </a:p>
          <a:p>
            <a:pPr indent="0" lvl="0" marL="0" rtl="0" algn="l">
              <a:lnSpc>
                <a:spcPct val="110000"/>
              </a:lnSpc>
              <a:spcBef>
                <a:spcPts val="0"/>
              </a:spcBef>
              <a:spcAft>
                <a:spcPts val="0"/>
              </a:spcAft>
              <a:buSzPts val="605"/>
              <a:buNone/>
            </a:pPr>
            <a:r>
              <a:t/>
            </a:r>
            <a:endParaRPr/>
          </a:p>
        </p:txBody>
      </p:sp>
      <p:sp>
        <p:nvSpPr>
          <p:cNvPr id="221" name="Google Shape;221;p33"/>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222" name="Google Shape;222;p33"/>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223" name="Google Shape;223;p33"/>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24" name="Google Shape;224;p33"/>
          <p:cNvPicPr preferRelativeResize="0"/>
          <p:nvPr/>
        </p:nvPicPr>
        <p:blipFill rotWithShape="1">
          <a:blip r:embed="rId3">
            <a:alphaModFix/>
          </a:blip>
          <a:srcRect b="37666" l="5580" r="-7976" t="35704"/>
          <a:stretch/>
        </p:blipFill>
        <p:spPr>
          <a:xfrm>
            <a:off x="5390763" y="853975"/>
            <a:ext cx="3725975" cy="523150"/>
          </a:xfrm>
          <a:prstGeom prst="rect">
            <a:avLst/>
          </a:prstGeom>
          <a:noFill/>
          <a:ln>
            <a:noFill/>
          </a:ln>
        </p:spPr>
      </p:pic>
      <p:pic>
        <p:nvPicPr>
          <p:cNvPr id="225" name="Google Shape;225;p33"/>
          <p:cNvPicPr preferRelativeResize="0"/>
          <p:nvPr/>
        </p:nvPicPr>
        <p:blipFill>
          <a:blip r:embed="rId4">
            <a:alphaModFix/>
          </a:blip>
          <a:stretch>
            <a:fillRect/>
          </a:stretch>
        </p:blipFill>
        <p:spPr>
          <a:xfrm>
            <a:off x="7176538" y="2394775"/>
            <a:ext cx="1635399" cy="726474"/>
          </a:xfrm>
          <a:prstGeom prst="rect">
            <a:avLst/>
          </a:prstGeom>
          <a:noFill/>
          <a:ln>
            <a:noFill/>
          </a:ln>
        </p:spPr>
      </p:pic>
      <p:pic>
        <p:nvPicPr>
          <p:cNvPr id="226" name="Google Shape;226;p33"/>
          <p:cNvPicPr preferRelativeResize="0"/>
          <p:nvPr/>
        </p:nvPicPr>
        <p:blipFill>
          <a:blip r:embed="rId5">
            <a:alphaModFix/>
          </a:blip>
          <a:stretch>
            <a:fillRect/>
          </a:stretch>
        </p:blipFill>
        <p:spPr>
          <a:xfrm>
            <a:off x="6420350" y="1447600"/>
            <a:ext cx="2391575" cy="876700"/>
          </a:xfrm>
          <a:prstGeom prst="rect">
            <a:avLst/>
          </a:prstGeom>
          <a:noFill/>
          <a:ln>
            <a:noFill/>
          </a:ln>
        </p:spPr>
      </p:pic>
      <p:pic>
        <p:nvPicPr>
          <p:cNvPr id="227" name="Google Shape;227;p33"/>
          <p:cNvPicPr preferRelativeResize="0"/>
          <p:nvPr/>
        </p:nvPicPr>
        <p:blipFill>
          <a:blip r:embed="rId6">
            <a:alphaModFix/>
          </a:blip>
          <a:stretch>
            <a:fillRect/>
          </a:stretch>
        </p:blipFill>
        <p:spPr>
          <a:xfrm>
            <a:off x="6868925" y="3197450"/>
            <a:ext cx="1943000" cy="971500"/>
          </a:xfrm>
          <a:prstGeom prst="rect">
            <a:avLst/>
          </a:prstGeom>
          <a:noFill/>
          <a:ln>
            <a:noFill/>
          </a:ln>
        </p:spPr>
      </p:pic>
      <p:pic>
        <p:nvPicPr>
          <p:cNvPr id="228" name="Google Shape;228;p33"/>
          <p:cNvPicPr preferRelativeResize="0"/>
          <p:nvPr/>
        </p:nvPicPr>
        <p:blipFill>
          <a:blip r:embed="rId7">
            <a:alphaModFix/>
          </a:blip>
          <a:stretch>
            <a:fillRect/>
          </a:stretch>
        </p:blipFill>
        <p:spPr>
          <a:xfrm>
            <a:off x="7248790" y="4047475"/>
            <a:ext cx="1490898" cy="726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latin typeface="Lato"/>
                <a:ea typeface="Lato"/>
                <a:cs typeface="Lato"/>
                <a:sym typeface="Lato"/>
              </a:rPr>
              <a:t>Data Generation</a:t>
            </a:r>
            <a:endParaRPr>
              <a:latin typeface="Lato"/>
              <a:ea typeface="Lato"/>
              <a:cs typeface="Lato"/>
              <a:sym typeface="Lato"/>
            </a:endParaRPr>
          </a:p>
        </p:txBody>
      </p:sp>
      <p:sp>
        <p:nvSpPr>
          <p:cNvPr id="234" name="Google Shape;234;p34"/>
          <p:cNvSpPr txBox="1"/>
          <p:nvPr>
            <p:ph idx="1" type="body"/>
          </p:nvPr>
        </p:nvSpPr>
        <p:spPr>
          <a:xfrm>
            <a:off x="81950" y="985050"/>
            <a:ext cx="7856400" cy="15867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605"/>
              <a:buNone/>
            </a:pPr>
            <a:r>
              <a:rPr b="1" lang="en"/>
              <a:t>Finite Element Modeling</a:t>
            </a:r>
            <a:endParaRPr b="1"/>
          </a:p>
          <a:p>
            <a:pPr indent="0" lvl="0" marL="0" rtl="0" algn="l">
              <a:lnSpc>
                <a:spcPct val="110000"/>
              </a:lnSpc>
              <a:spcBef>
                <a:spcPts val="0"/>
              </a:spcBef>
              <a:spcAft>
                <a:spcPts val="0"/>
              </a:spcAft>
              <a:buSzPts val="605"/>
              <a:buNone/>
            </a:pPr>
            <a:r>
              <a:t/>
            </a:r>
            <a:endParaRPr b="1"/>
          </a:p>
          <a:p>
            <a:pPr indent="-330200" lvl="0" marL="457200" rtl="0" algn="l">
              <a:lnSpc>
                <a:spcPct val="110000"/>
              </a:lnSpc>
              <a:spcBef>
                <a:spcPts val="0"/>
              </a:spcBef>
              <a:spcAft>
                <a:spcPts val="0"/>
              </a:spcAft>
              <a:buSzPts val="1600"/>
              <a:buChar char="•"/>
            </a:pPr>
            <a:r>
              <a:rPr lang="en"/>
              <a:t>Fiber-based Steel Cantilever Beam Model in OpenSeesPy</a:t>
            </a:r>
            <a:endParaRPr/>
          </a:p>
          <a:p>
            <a:pPr indent="-330200" lvl="0" marL="457200" rtl="0" algn="l">
              <a:lnSpc>
                <a:spcPct val="110000"/>
              </a:lnSpc>
              <a:spcBef>
                <a:spcPts val="0"/>
              </a:spcBef>
              <a:spcAft>
                <a:spcPts val="0"/>
              </a:spcAft>
              <a:buSzPts val="1600"/>
              <a:buChar char="•"/>
            </a:pPr>
            <a:r>
              <a:rPr lang="en"/>
              <a:t>Linear Material Model</a:t>
            </a:r>
            <a:endParaRPr/>
          </a:p>
          <a:p>
            <a:pPr indent="-330200" lvl="0" marL="457200" rtl="0" algn="l">
              <a:lnSpc>
                <a:spcPct val="110000"/>
              </a:lnSpc>
              <a:spcBef>
                <a:spcPts val="0"/>
              </a:spcBef>
              <a:spcAft>
                <a:spcPts val="0"/>
              </a:spcAft>
              <a:buSzPts val="1600"/>
              <a:buChar char="•"/>
            </a:pPr>
            <a:r>
              <a:rPr lang="en"/>
              <a:t>Static </a:t>
            </a:r>
            <a:r>
              <a:rPr lang="en"/>
              <a:t>L</a:t>
            </a:r>
            <a:r>
              <a:rPr lang="en"/>
              <a:t>oading</a:t>
            </a:r>
            <a:endParaRPr/>
          </a:p>
          <a:p>
            <a:pPr indent="0" lvl="0" marL="0" rtl="0" algn="l">
              <a:lnSpc>
                <a:spcPct val="110000"/>
              </a:lnSpc>
              <a:spcBef>
                <a:spcPts val="0"/>
              </a:spcBef>
              <a:spcAft>
                <a:spcPts val="0"/>
              </a:spcAft>
              <a:buSzPts val="605"/>
              <a:buNone/>
            </a:pPr>
            <a:r>
              <a:t/>
            </a:r>
            <a:endParaRPr/>
          </a:p>
        </p:txBody>
      </p:sp>
      <p:sp>
        <p:nvSpPr>
          <p:cNvPr id="235" name="Google Shape;235;p34"/>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236" name="Google Shape;236;p34"/>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237" name="Google Shape;237;p34"/>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4"/>
          <p:cNvPicPr preferRelativeResize="0"/>
          <p:nvPr/>
        </p:nvPicPr>
        <p:blipFill>
          <a:blip r:embed="rId3">
            <a:alphaModFix/>
          </a:blip>
          <a:stretch>
            <a:fillRect/>
          </a:stretch>
        </p:blipFill>
        <p:spPr>
          <a:xfrm>
            <a:off x="81938" y="3089938"/>
            <a:ext cx="9020575" cy="1482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0" y="0"/>
            <a:ext cx="9144000" cy="680700"/>
          </a:xfrm>
          <a:prstGeom prst="rect">
            <a:avLst/>
          </a:prstGeom>
          <a:solidFill>
            <a:schemeClr val="accent1"/>
          </a:solidFill>
          <a:ln>
            <a:noFill/>
          </a:ln>
        </p:spPr>
        <p:txBody>
          <a:bodyPr anchorCtr="0" anchor="ctr" bIns="34275" lIns="68575" spcFirstLastPara="1" rIns="68575" wrap="square" tIns="205725">
            <a:normAutofit fontScale="90000"/>
          </a:bodyPr>
          <a:lstStyle/>
          <a:p>
            <a:pPr indent="0" lvl="0" marL="0" rtl="0" algn="l">
              <a:lnSpc>
                <a:spcPct val="90000"/>
              </a:lnSpc>
              <a:spcBef>
                <a:spcPts val="0"/>
              </a:spcBef>
              <a:spcAft>
                <a:spcPts val="0"/>
              </a:spcAft>
              <a:buClr>
                <a:schemeClr val="lt1"/>
              </a:buClr>
              <a:buSzPct val="100000"/>
              <a:buFont typeface="Arial"/>
              <a:buNone/>
            </a:pPr>
            <a:r>
              <a:rPr lang="en">
                <a:latin typeface="Lato"/>
                <a:ea typeface="Lato"/>
                <a:cs typeface="Lato"/>
                <a:sym typeface="Lato"/>
              </a:rPr>
              <a:t>Graph Network Simulator</a:t>
            </a:r>
            <a:endParaRPr>
              <a:latin typeface="Lato"/>
              <a:ea typeface="Lato"/>
              <a:cs typeface="Lato"/>
              <a:sym typeface="Lato"/>
            </a:endParaRPr>
          </a:p>
        </p:txBody>
      </p:sp>
      <p:sp>
        <p:nvSpPr>
          <p:cNvPr id="244" name="Google Shape;244;p35"/>
          <p:cNvSpPr txBox="1"/>
          <p:nvPr>
            <p:ph idx="10" type="dt"/>
          </p:nvPr>
        </p:nvSpPr>
        <p:spPr>
          <a:xfrm>
            <a:off x="4572000" y="4926343"/>
            <a:ext cx="20574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July 26, 2024</a:t>
            </a:r>
            <a:endParaRPr/>
          </a:p>
        </p:txBody>
      </p:sp>
      <p:sp>
        <p:nvSpPr>
          <p:cNvPr id="245" name="Google Shape;245;p35"/>
          <p:cNvSpPr txBox="1"/>
          <p:nvPr>
            <p:ph idx="11" type="ftr"/>
          </p:nvPr>
        </p:nvSpPr>
        <p:spPr>
          <a:xfrm>
            <a:off x="0" y="4926343"/>
            <a:ext cx="4572000" cy="217200"/>
          </a:xfrm>
          <a:prstGeom prst="rect">
            <a:avLst/>
          </a:prstGeom>
          <a:solidFill>
            <a:schemeClr val="dk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
              <a:t>dsa-2024</a:t>
            </a:r>
            <a:endParaRPr/>
          </a:p>
        </p:txBody>
      </p:sp>
      <p:sp>
        <p:nvSpPr>
          <p:cNvPr id="246" name="Google Shape;246;p35"/>
          <p:cNvSpPr txBox="1"/>
          <p:nvPr>
            <p:ph idx="12" type="sldNum"/>
          </p:nvPr>
        </p:nvSpPr>
        <p:spPr>
          <a:xfrm>
            <a:off x="6629400" y="4926343"/>
            <a:ext cx="2514600" cy="2172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47" name="Google Shape;247;p35"/>
          <p:cNvPicPr preferRelativeResize="0"/>
          <p:nvPr/>
        </p:nvPicPr>
        <p:blipFill>
          <a:blip r:embed="rId3">
            <a:alphaModFix/>
          </a:blip>
          <a:stretch>
            <a:fillRect/>
          </a:stretch>
        </p:blipFill>
        <p:spPr>
          <a:xfrm>
            <a:off x="97875" y="3029316"/>
            <a:ext cx="8948275" cy="1882025"/>
          </a:xfrm>
          <a:prstGeom prst="rect">
            <a:avLst/>
          </a:prstGeom>
          <a:noFill/>
          <a:ln>
            <a:noFill/>
          </a:ln>
        </p:spPr>
      </p:pic>
      <p:sp>
        <p:nvSpPr>
          <p:cNvPr id="248" name="Google Shape;248;p35"/>
          <p:cNvSpPr txBox="1"/>
          <p:nvPr/>
        </p:nvSpPr>
        <p:spPr>
          <a:xfrm>
            <a:off x="6649100" y="654750"/>
            <a:ext cx="2299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Edge Creation by radius </a:t>
            </a:r>
            <a:endParaRPr sz="1500">
              <a:solidFill>
                <a:schemeClr val="dk1"/>
              </a:solidFill>
            </a:endParaRPr>
          </a:p>
        </p:txBody>
      </p:sp>
      <p:sp>
        <p:nvSpPr>
          <p:cNvPr id="249" name="Google Shape;249;p35"/>
          <p:cNvSpPr txBox="1"/>
          <p:nvPr>
            <p:ph idx="1" type="body"/>
          </p:nvPr>
        </p:nvSpPr>
        <p:spPr>
          <a:xfrm>
            <a:off x="81950" y="985050"/>
            <a:ext cx="6063300" cy="15867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605"/>
              <a:buNone/>
            </a:pPr>
            <a:r>
              <a:rPr b="1" lang="en"/>
              <a:t>End to End GNN Training Scheme</a:t>
            </a:r>
            <a:endParaRPr b="1"/>
          </a:p>
          <a:p>
            <a:pPr indent="0" lvl="0" marL="0" rtl="0" algn="l">
              <a:lnSpc>
                <a:spcPct val="110000"/>
              </a:lnSpc>
              <a:spcBef>
                <a:spcPts val="0"/>
              </a:spcBef>
              <a:spcAft>
                <a:spcPts val="0"/>
              </a:spcAft>
              <a:buSzPts val="605"/>
              <a:buNone/>
            </a:pPr>
            <a:r>
              <a:t/>
            </a:r>
            <a:endParaRPr b="1"/>
          </a:p>
          <a:p>
            <a:pPr indent="-330200" lvl="0" marL="457200" rtl="0" algn="l">
              <a:lnSpc>
                <a:spcPct val="110000"/>
              </a:lnSpc>
              <a:spcBef>
                <a:spcPts val="0"/>
              </a:spcBef>
              <a:spcAft>
                <a:spcPts val="0"/>
              </a:spcAft>
              <a:buSzPts val="1600"/>
              <a:buChar char="•"/>
            </a:pPr>
            <a:r>
              <a:rPr lang="en"/>
              <a:t>Predict deflection, loading, and flexural rigidity through minimizing data loss</a:t>
            </a:r>
            <a:endParaRPr/>
          </a:p>
          <a:p>
            <a:pPr indent="0" lvl="0" marL="0" rtl="0" algn="l">
              <a:lnSpc>
                <a:spcPct val="110000"/>
              </a:lnSpc>
              <a:spcBef>
                <a:spcPts val="0"/>
              </a:spcBef>
              <a:spcAft>
                <a:spcPts val="0"/>
              </a:spcAft>
              <a:buNone/>
            </a:pPr>
            <a:r>
              <a:t/>
            </a:r>
            <a:endParaRPr/>
          </a:p>
          <a:p>
            <a:pPr indent="0" lvl="0" marL="0" rtl="0" algn="l">
              <a:lnSpc>
                <a:spcPct val="110000"/>
              </a:lnSpc>
              <a:spcBef>
                <a:spcPts val="0"/>
              </a:spcBef>
              <a:spcAft>
                <a:spcPts val="0"/>
              </a:spcAft>
              <a:buSzPts val="605"/>
              <a:buNone/>
            </a:pPr>
            <a:r>
              <a:t/>
            </a:r>
            <a:endParaRPr/>
          </a:p>
        </p:txBody>
      </p:sp>
      <p:pic>
        <p:nvPicPr>
          <p:cNvPr id="250" name="Google Shape;250;p35"/>
          <p:cNvPicPr preferRelativeResize="0"/>
          <p:nvPr/>
        </p:nvPicPr>
        <p:blipFill>
          <a:blip r:embed="rId4">
            <a:alphaModFix/>
          </a:blip>
          <a:stretch>
            <a:fillRect/>
          </a:stretch>
        </p:blipFill>
        <p:spPr>
          <a:xfrm>
            <a:off x="6041725" y="935025"/>
            <a:ext cx="2812526" cy="2114875"/>
          </a:xfrm>
          <a:prstGeom prst="rect">
            <a:avLst/>
          </a:prstGeom>
          <a:noFill/>
          <a:ln>
            <a:noFill/>
          </a:ln>
        </p:spPr>
      </p:pic>
      <p:sp>
        <p:nvSpPr>
          <p:cNvPr id="251" name="Google Shape;251;p35"/>
          <p:cNvSpPr/>
          <p:nvPr/>
        </p:nvSpPr>
        <p:spPr>
          <a:xfrm>
            <a:off x="6649088" y="1199713"/>
            <a:ext cx="1597800" cy="1585500"/>
          </a:xfrm>
          <a:prstGeom prst="ellipse">
            <a:avLst/>
          </a:prstGeom>
          <a:solidFill>
            <a:srgbClr val="000000">
              <a:alpha val="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1155CC"/>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amer">
  <a:themeElements>
    <a:clrScheme name="BeamerBlue">
      <a:dk1>
        <a:srgbClr val="000000"/>
      </a:dk1>
      <a:lt1>
        <a:srgbClr val="FFFFFF"/>
      </a:lt1>
      <a:dk2>
        <a:srgbClr val="44546A"/>
      </a:dk2>
      <a:lt2>
        <a:srgbClr val="E7E6E6"/>
      </a:lt2>
      <a:accent1>
        <a:srgbClr val="3331B4"/>
      </a:accent1>
      <a:accent2>
        <a:srgbClr val="26268C"/>
      </a:accent2>
      <a:accent3>
        <a:srgbClr val="1C1B67"/>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